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6" r:id="rId9"/>
    <p:sldId id="265" r:id="rId10"/>
    <p:sldId id="264" r:id="rId11"/>
    <p:sldId id="263" r:id="rId12"/>
    <p:sldId id="269" r:id="rId13"/>
    <p:sldId id="270" r:id="rId14"/>
    <p:sldId id="262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A776061-99B1-4632-BE38-8CD774054A7F}" type="datetimeFigureOut">
              <a:rPr lang="pl-PL" smtClean="0"/>
              <a:t>13.04.2023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23A33FB-A3A7-4F1C-A365-C1BC6147D14B}" type="slidenum">
              <a:rPr lang="pl-PL" smtClean="0"/>
              <a:t>‹#›</a:t>
            </a:fld>
            <a:endParaRPr lang="pl-PL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14375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6061-99B1-4632-BE38-8CD774054A7F}" type="datetimeFigureOut">
              <a:rPr lang="pl-PL" smtClean="0"/>
              <a:t>13.04.2023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33FB-A3A7-4F1C-A365-C1BC6147D1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350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6061-99B1-4632-BE38-8CD774054A7F}" type="datetimeFigureOut">
              <a:rPr lang="pl-PL" smtClean="0"/>
              <a:t>13.04.2023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33FB-A3A7-4F1C-A365-C1BC6147D1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84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6061-99B1-4632-BE38-8CD774054A7F}" type="datetimeFigureOut">
              <a:rPr lang="pl-PL" smtClean="0"/>
              <a:t>13.04.2023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33FB-A3A7-4F1C-A365-C1BC6147D1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3150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776061-99B1-4632-BE38-8CD774054A7F}" type="datetimeFigureOut">
              <a:rPr lang="pl-PL" smtClean="0"/>
              <a:t>13.04.2023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3A33FB-A3A7-4F1C-A365-C1BC6147D14B}" type="slidenum">
              <a:rPr lang="pl-PL" smtClean="0"/>
              <a:t>‹#›</a:t>
            </a:fld>
            <a:endParaRPr lang="pl-PL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98138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6061-99B1-4632-BE38-8CD774054A7F}" type="datetimeFigureOut">
              <a:rPr lang="pl-PL" smtClean="0"/>
              <a:t>13.04.2023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33FB-A3A7-4F1C-A365-C1BC6147D1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370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6061-99B1-4632-BE38-8CD774054A7F}" type="datetimeFigureOut">
              <a:rPr lang="pl-PL" smtClean="0"/>
              <a:t>13.04.2023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33FB-A3A7-4F1C-A365-C1BC6147D1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583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6061-99B1-4632-BE38-8CD774054A7F}" type="datetimeFigureOut">
              <a:rPr lang="pl-PL" smtClean="0"/>
              <a:t>13.04.2023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33FB-A3A7-4F1C-A365-C1BC6147D1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37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6061-99B1-4632-BE38-8CD774054A7F}" type="datetimeFigureOut">
              <a:rPr lang="pl-PL" smtClean="0"/>
              <a:t>13.04.2023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33FB-A3A7-4F1C-A365-C1BC6147D1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381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776061-99B1-4632-BE38-8CD774054A7F}" type="datetimeFigureOut">
              <a:rPr lang="pl-PL" smtClean="0"/>
              <a:t>13.04.2023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3A33FB-A3A7-4F1C-A365-C1BC6147D14B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3061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776061-99B1-4632-BE38-8CD774054A7F}" type="datetimeFigureOut">
              <a:rPr lang="pl-PL" smtClean="0"/>
              <a:t>13.04.2023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3A33FB-A3A7-4F1C-A365-C1BC6147D14B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151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A776061-99B1-4632-BE38-8CD774054A7F}" type="datetimeFigureOut">
              <a:rPr lang="pl-PL" smtClean="0"/>
              <a:t>13.04.2023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23A33FB-A3A7-4F1C-A365-C1BC6147D14B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515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40BBF6-6459-B2EB-8D32-E18560560B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Kuchnia Litewska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CA4B65B-43E0-420B-F384-198B67834C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04206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1A1AB69B-8C13-7504-2999-A4EAD971D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-396529"/>
            <a:ext cx="6667500" cy="725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05B8FB0-F8C9-2DD4-FBDA-A40D42665342}"/>
              </a:ext>
            </a:extLst>
          </p:cNvPr>
          <p:cNvSpPr txBox="1"/>
          <p:nvPr/>
        </p:nvSpPr>
        <p:spPr>
          <a:xfrm>
            <a:off x="821634" y="1037127"/>
            <a:ext cx="441297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i="0" dirty="0" err="1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Šakotis</a:t>
            </a:r>
            <a:r>
              <a:rPr lang="pl-PL" sz="2800" b="1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zwany u nas sękacz. </a:t>
            </a:r>
            <a:r>
              <a:rPr lang="pl-PL" sz="2800" b="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Z wyglądu przypomina choinkę, a nazwa oznacza „ciasto z gałęziami”. Jest to jeden z najpopularniejszych wyrobów cukierniczych, który obowiązkowo musi znaleźć się na stole podczas tradycyjnego litewskiego wesela. </a:t>
            </a:r>
            <a:endParaRPr lang="pl-PL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0976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912C5B-2B5B-0B50-0905-9071858AE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A6B5AF-DC13-5E8C-22C2-40B619B4E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 descr="Ruta - litewskie produkty regionalne - Rynek.Pro | Lokalni-Profesjonalni">
            <a:extLst>
              <a:ext uri="{FF2B5EF4-FFF2-40B4-BE49-F238E27FC236}">
                <a16:creationId xmlns:a16="http://schemas.microsoft.com/office/drawing/2014/main" id="{60F3F6A8-CCE4-0B16-8139-0ABD2C444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975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16F6A9C1-FB31-F65E-C369-B3C0953511EB}"/>
              </a:ext>
            </a:extLst>
          </p:cNvPr>
          <p:cNvSpPr txBox="1"/>
          <p:nvPr/>
        </p:nvSpPr>
        <p:spPr>
          <a:xfrm>
            <a:off x="1232453" y="253952"/>
            <a:ext cx="950180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000" b="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Pyszne litewskie posiłki </a:t>
            </a:r>
            <a:r>
              <a:rPr lang="pl-PL" sz="4000" b="1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popijane są</a:t>
            </a:r>
            <a:r>
              <a:rPr lang="pl-PL" sz="4000" b="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 często nalewką </a:t>
            </a:r>
            <a:r>
              <a:rPr lang="pl-PL" sz="4000" b="1" i="0" dirty="0" err="1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trejos</a:t>
            </a:r>
            <a:r>
              <a:rPr lang="pl-PL" sz="4000" b="1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pl-PL" sz="4000" b="1" i="0" dirty="0" err="1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devinerios</a:t>
            </a:r>
            <a:r>
              <a:rPr lang="pl-PL" sz="4000" b="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, robioną z dodatkiem 27 ziół. Dawniej dodawano do niej 33 zioła.</a:t>
            </a:r>
            <a:endParaRPr lang="pl-PL" sz="4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0D0CE1A3-ADF2-DDF9-689B-4BBED6938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24" b="96361" l="10000" r="90000">
                        <a14:foregroundMark x1="36143" y1="90102" x2="43968" y2="95463"/>
                        <a14:foregroundMark x1="63975" y1="93294" x2="60571" y2="31004"/>
                        <a14:foregroundMark x1="54693" y1="19414" x2="54000" y2="18049"/>
                        <a14:foregroundMark x1="60571" y1="31004" x2="58958" y2="27823"/>
                        <a14:foregroundMark x1="36714" y1="36536" x2="46286" y2="23581"/>
                        <a14:foregroundMark x1="46286" y1="23581" x2="46571" y2="7424"/>
                        <a14:foregroundMark x1="46571" y1="7424" x2="54000" y2="7424"/>
                        <a14:foregroundMark x1="54000" y1="7424" x2="54143" y2="17613"/>
                        <a14:foregroundMark x1="47286" y1="50509" x2="52857" y2="56477"/>
                        <a14:foregroundMark x1="52857" y1="56477" x2="46429" y2="42213"/>
                        <a14:foregroundMark x1="51429" y1="16157" x2="49000" y2="15429"/>
                        <a14:backgroundMark x1="55143" y1="19214" x2="58143" y2="25764"/>
                        <a14:backgroundMark x1="58000" y1="25910" x2="59000" y2="27802"/>
                        <a14:backgroundMark x1="43857" y1="95633" x2="54000" y2="96361"/>
                        <a14:backgroundMark x1="54000" y1="96361" x2="62429" y2="95342"/>
                        <a14:backgroundMark x1="62429" y1="95342" x2="66714" y2="956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427" y="1842052"/>
            <a:ext cx="5207285" cy="511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249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7BCBF42-C540-EE59-D17C-463124C6512F}"/>
              </a:ext>
            </a:extLst>
          </p:cNvPr>
          <p:cNvSpPr txBox="1"/>
          <p:nvPr/>
        </p:nvSpPr>
        <p:spPr>
          <a:xfrm>
            <a:off x="1258957" y="401023"/>
            <a:ext cx="1068125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i="0" dirty="0" err="1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Skilandis</a:t>
            </a:r>
            <a:r>
              <a:rPr lang="pl-PL" sz="2800" b="1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znany u nas pod nazwą </a:t>
            </a:r>
            <a:r>
              <a:rPr lang="pl-PL" sz="2800" b="1" i="0" dirty="0" err="1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kindziuk</a:t>
            </a:r>
            <a:r>
              <a:rPr lang="pl-PL" sz="2800" b="1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. </a:t>
            </a:r>
            <a:r>
              <a:rPr lang="pl-PL" sz="2800" b="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To rodzaj bardzo twardej wędliny suszonej bądź wędzonej. Sposób produkcji jest dość prosty. W przypadku </a:t>
            </a:r>
            <a:r>
              <a:rPr lang="pl-PL" sz="2800" b="0" i="0" dirty="0" err="1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kindziuka</a:t>
            </a:r>
            <a:r>
              <a:rPr lang="pl-PL" sz="2800" b="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czysty świński pęcherz wypycha się mięsem, zaś na Suwalszczyźnie wypycha się świński żołądek.</a:t>
            </a:r>
            <a:endParaRPr lang="pl-PL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367890B0-A105-5ACE-20E8-18C46DDAD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30" y="2265823"/>
            <a:ext cx="8263558" cy="45921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960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uta - litewskie produkty regionalne - Rynek.Pro | Lokalni-Profesjonalni">
            <a:extLst>
              <a:ext uri="{FF2B5EF4-FFF2-40B4-BE49-F238E27FC236}">
                <a16:creationId xmlns:a16="http://schemas.microsoft.com/office/drawing/2014/main" id="{D0D5E119-FB8E-DFF0-BB5F-745AD6F64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176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Oko w oko z litewskimi pierogami! - Food Trip">
            <a:extLst>
              <a:ext uri="{FF2B5EF4-FFF2-40B4-BE49-F238E27FC236}">
                <a16:creationId xmlns:a16="http://schemas.microsoft.com/office/drawing/2014/main" id="{4E709842-8E29-3E0F-C874-734361495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635" y="0"/>
            <a:ext cx="52743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6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4687C0D-3051-14AF-D4DD-C644B7A0C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Dziękujemy za uwagę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C07F174-2228-4B16-035B-DBA5C48E6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Małgorzata i Zofia Zielińskie</a:t>
            </a:r>
          </a:p>
        </p:txBody>
      </p:sp>
    </p:spTree>
    <p:extLst>
      <p:ext uri="{BB962C8B-B14F-4D97-AF65-F5344CB8AC3E}">
        <p14:creationId xmlns:p14="http://schemas.microsoft.com/office/powerpoint/2010/main" val="3143183985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uchnia litewska, czyli smak dawnych rubieży Rzeczypospolitej">
            <a:extLst>
              <a:ext uri="{FF2B5EF4-FFF2-40B4-BE49-F238E27FC236}">
                <a16:creationId xmlns:a16="http://schemas.microsoft.com/office/drawing/2014/main" id="{9C00533A-2B74-ED43-0D75-AFED8C6D5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F370C26-A156-7A78-0C78-F38074F61D59}"/>
              </a:ext>
            </a:extLst>
          </p:cNvPr>
          <p:cNvSpPr txBox="1"/>
          <p:nvPr/>
        </p:nvSpPr>
        <p:spPr>
          <a:xfrm>
            <a:off x="727072" y="117693"/>
            <a:ext cx="10737854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Od początku osadnictwa na terenach współczesnej Litwy przeważały lasy. Upowszechnienie się rolnictwa we wczesnym średniowieczu spowodowało wzrost spożycia rozmaitych </a:t>
            </a:r>
            <a:r>
              <a:rPr lang="pl-PL" sz="3600" i="0" strike="noStrike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zbóż</a:t>
            </a:r>
            <a:r>
              <a:rPr lang="pl-PL" sz="360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, zarówno w postaci </a:t>
            </a:r>
            <a:r>
              <a:rPr lang="pl-PL" sz="3600" i="0" strike="noStrike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kasz</a:t>
            </a:r>
            <a:r>
              <a:rPr lang="pl-PL" sz="360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, jak i wypieków. Litwa jako kraj w przeważającym stopniu rolniczy stała się także jednym z czołowych konsumentów produktów mlecznych, o wiele trudniej dostępnych w Europie Zachodniej. Dietę uzupełniały niektóre </a:t>
            </a:r>
            <a:r>
              <a:rPr lang="pl-PL" sz="3600" i="0" strike="noStrike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warzywa</a:t>
            </a:r>
            <a:r>
              <a:rPr lang="pl-PL" sz="3600" i="0" u="sng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 </a:t>
            </a:r>
            <a:r>
              <a:rPr lang="pl-PL" sz="360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(z początku głównie dzikie), a także owoce leśne i grzyby. Czynniki te odegrały rolę w kształtowaniu zarówno produktów, jak i gustów konsumentów</a:t>
            </a:r>
            <a:endParaRPr lang="pl-PL" sz="3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5639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F904DFB5-B831-E62F-850D-A3F8F62F003A}"/>
              </a:ext>
            </a:extLst>
          </p:cNvPr>
          <p:cNvSpPr txBox="1"/>
          <p:nvPr/>
        </p:nvSpPr>
        <p:spPr>
          <a:xfrm>
            <a:off x="716909" y="92765"/>
            <a:ext cx="11475091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2400" b="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Najbardziej znane potrawy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0" i="0" dirty="0" err="1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Skilandis</a:t>
            </a:r>
            <a:r>
              <a:rPr lang="pl-PL" sz="2000" b="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– bardzo sucha kwaskowata pieprzna wędlina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0" i="0" dirty="0" err="1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Bandziukas</a:t>
            </a:r>
            <a:r>
              <a:rPr lang="pl-PL" sz="2000" b="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– sucha wędlina podobna do </a:t>
            </a:r>
            <a:r>
              <a:rPr lang="pl-PL" sz="2000" b="0" i="0" dirty="0" err="1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kindziuka</a:t>
            </a:r>
            <a:r>
              <a:rPr lang="pl-PL" sz="2000" b="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, krócej dojrzewająca i mniej kwaskowa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0" i="0" u="none" strike="noStrike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Chleb wileński</a:t>
            </a:r>
            <a:r>
              <a:rPr lang="pl-PL" sz="2000" b="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 – chleb pieczony zgodnie ze specjalną recepturą z mieszanki mąk żytniej razowej i pszennej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0" i="0" dirty="0" err="1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Didžkukuliai</a:t>
            </a:r>
            <a:r>
              <a:rPr lang="pl-PL" sz="2000" b="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lub </a:t>
            </a:r>
            <a:r>
              <a:rPr lang="pl-PL" sz="2000" b="0" i="0" dirty="0" err="1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Cepeliny</a:t>
            </a:r>
            <a:r>
              <a:rPr lang="pl-PL" sz="2000" b="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– „pyzy” lepione z ziemniaków i nadziewane farszem, najczęściej z mięsa z dodatkiem cebuli i przypraw, ale czasem również z innych składników.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0" i="0" dirty="0" err="1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Čeburėkai</a:t>
            </a:r>
            <a:r>
              <a:rPr lang="pl-PL" sz="2000" b="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– </a:t>
            </a:r>
            <a:r>
              <a:rPr lang="pl-PL" sz="20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czebureki</a:t>
            </a:r>
            <a:r>
              <a:rPr lang="pl-PL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pl-PL" sz="2000" b="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– smażone na głębokim oleju duże „</a:t>
            </a:r>
            <a:r>
              <a:rPr lang="pl-PL" sz="2000" b="0" i="0" u="none" strike="noStrike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pierogi</a:t>
            </a:r>
            <a:r>
              <a:rPr lang="pl-PL" sz="2000" b="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”, nadziewane farszem. Podawane z gorącą zupą do popicia. Pochodzą z </a:t>
            </a:r>
            <a:r>
              <a:rPr lang="pl-PL" sz="2000" b="0" i="0" u="none" strike="noStrike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kuchni kaukaskiej</a:t>
            </a:r>
            <a:r>
              <a:rPr lang="pl-PL" sz="2000" b="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0" i="0" u="none" strike="noStrike" dirty="0" err="1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Kastinys</a:t>
            </a:r>
            <a:r>
              <a:rPr lang="pl-PL" sz="2000" b="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 – lekkie </a:t>
            </a:r>
            <a:r>
              <a:rPr lang="pl-PL" sz="2000" b="0" i="0" u="none" strike="noStrike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żmudzkie</a:t>
            </a:r>
            <a:r>
              <a:rPr lang="pl-PL" sz="2000" b="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 danie ze śmietany oraz masła z przyprawami.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0" i="0" dirty="0" err="1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Kibinai</a:t>
            </a:r>
            <a:r>
              <a:rPr lang="pl-PL" sz="2000" b="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– rodzaj dużych </a:t>
            </a:r>
            <a:r>
              <a:rPr lang="pl-PL" sz="2000" b="0" i="0" u="none" strike="noStrike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pierogów</a:t>
            </a:r>
            <a:r>
              <a:rPr lang="pl-PL" sz="2000" b="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 nadziewanych farszem i pieczonych w piekarniku.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0" i="0" dirty="0" err="1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Koldūnai</a:t>
            </a:r>
            <a:r>
              <a:rPr lang="pl-PL" sz="2000" b="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– </a:t>
            </a:r>
            <a:r>
              <a:rPr lang="pl-PL" sz="2000" b="0" i="0" u="none" strike="noStrike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kołduny</a:t>
            </a:r>
            <a:r>
              <a:rPr lang="pl-PL" sz="2000" b="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 litewskie – małe pierogi (w Polsce nazywane uszkami) nadziewane surowym farszem i gotowane w zupie, rozpowszechnione na całym terytorium dawnego </a:t>
            </a:r>
            <a:r>
              <a:rPr lang="pl-PL" sz="2000" b="0" i="0" u="none" strike="noStrike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Wielkiego Księstwa</a:t>
            </a:r>
            <a:r>
              <a:rPr lang="pl-PL" sz="2000" b="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0" i="0" dirty="0" err="1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Kugelis</a:t>
            </a:r>
            <a:r>
              <a:rPr lang="pl-PL" sz="2000" b="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– </a:t>
            </a:r>
            <a:r>
              <a:rPr lang="pl-PL" sz="2000" b="0" i="0" u="none" strike="noStrike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babka ziemniaczana</a:t>
            </a:r>
            <a:r>
              <a:rPr lang="pl-PL" sz="2000" b="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 ze skwarkami, zapiekana w piekarniku. Danie przywędrowało na </a:t>
            </a:r>
            <a:r>
              <a:rPr lang="pl-PL" sz="2000" b="0" i="0" u="none" strike="noStrike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Litwę</a:t>
            </a:r>
            <a:r>
              <a:rPr lang="pl-PL" sz="2000" b="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 z </a:t>
            </a:r>
            <a:r>
              <a:rPr lang="pl-PL" sz="2000" b="0" i="0" u="none" strike="noStrike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kuchni niemieckiej</a:t>
            </a:r>
            <a:r>
              <a:rPr lang="pl-PL" sz="2000" b="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0" i="0" dirty="0" err="1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Šaltibarščiai</a:t>
            </a:r>
            <a:r>
              <a:rPr lang="pl-PL" sz="2000" b="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(</a:t>
            </a:r>
            <a:r>
              <a:rPr lang="pl-PL" sz="2000" b="0" i="0" u="none" strike="noStrike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chłodnik litewski</a:t>
            </a:r>
            <a:r>
              <a:rPr lang="pl-PL" sz="2000" b="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) – zupa na zimno z buraków, ogórków, kwaśnego mleka, śmietany, jajek, koperku. Chętnie spożywana podczas upałów. Podawana z ugotowanymi ziemniakami posypanymi koperkiem.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0" i="0" u="none" strike="noStrike" dirty="0" err="1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Švilpikai</a:t>
            </a:r>
            <a:r>
              <a:rPr lang="pl-PL" sz="2000" b="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 – smażone „</a:t>
            </a:r>
            <a:r>
              <a:rPr lang="pl-PL" sz="2000" b="0" i="0" u="none" strike="noStrike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kopytka</a:t>
            </a:r>
            <a:r>
              <a:rPr lang="pl-PL" sz="2000" b="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”.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0" i="0" dirty="0" err="1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Vėdarai</a:t>
            </a:r>
            <a:r>
              <a:rPr lang="pl-PL" sz="2000" b="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– </a:t>
            </a:r>
            <a:r>
              <a:rPr lang="pl-PL" sz="2000" b="0" i="0" u="none" strike="noStrike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kiszka ziemniaczana</a:t>
            </a:r>
            <a:r>
              <a:rPr lang="pl-PL" sz="2000" b="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0" i="0" dirty="0" err="1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Žemaičių</a:t>
            </a:r>
            <a:r>
              <a:rPr lang="pl-PL" sz="2000" b="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pl-PL" sz="2000" b="0" i="0" dirty="0" err="1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blynai</a:t>
            </a:r>
            <a:r>
              <a:rPr lang="pl-PL" sz="2000" b="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– </a:t>
            </a:r>
            <a:r>
              <a:rPr lang="pl-PL" sz="2000" b="0" i="0" u="none" strike="noStrike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bliny żmudzkie</a:t>
            </a:r>
            <a:r>
              <a:rPr lang="pl-PL" sz="2000" b="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 – grube placki z ugotowanych ziemniaków, nadziewane mięsem lub grzybami.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0" i="0" u="none" strike="noStrike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Sery litewskie</a:t>
            </a:r>
            <a:r>
              <a:rPr lang="pl-PL" sz="2000" b="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 – białe, żółte, suszone, wędzone, a także słynny </a:t>
            </a:r>
            <a:r>
              <a:rPr lang="pl-PL" sz="2000" b="0" i="0" u="none" strike="noStrike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ser jabłkowy</a:t>
            </a:r>
            <a:r>
              <a:rPr lang="pl-PL" sz="2000" b="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Wędzone </a:t>
            </a:r>
            <a:r>
              <a:rPr lang="pl-PL" sz="2000" b="0" i="0" u="none" strike="noStrike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świńskie</a:t>
            </a:r>
            <a:r>
              <a:rPr lang="pl-PL" sz="2000" b="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 uszy.</a:t>
            </a:r>
          </a:p>
        </p:txBody>
      </p:sp>
    </p:spTree>
    <p:extLst>
      <p:ext uri="{BB962C8B-B14F-4D97-AF65-F5344CB8AC3E}">
        <p14:creationId xmlns:p14="http://schemas.microsoft.com/office/powerpoint/2010/main" val="481087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Kuchnia litewska - dania, których trzeba spróbować - Allegro.pl">
            <a:extLst>
              <a:ext uri="{FF2B5EF4-FFF2-40B4-BE49-F238E27FC236}">
                <a16:creationId xmlns:a16="http://schemas.microsoft.com/office/drawing/2014/main" id="{568CA72A-D844-74E3-6EDA-CEB0F40F8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112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54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B73D7BB2-698B-74DD-788D-1D85C2E39614}"/>
              </a:ext>
            </a:extLst>
          </p:cNvPr>
          <p:cNvSpPr txBox="1"/>
          <p:nvPr/>
        </p:nvSpPr>
        <p:spPr>
          <a:xfrm>
            <a:off x="901148" y="1213008"/>
            <a:ext cx="591047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Kto liczy, że barszcz po litewsku to ciepła strawa będzie srodze zawiedziony. Prawie wszystkie zupy mają temperaturę pokojową lub są po prostu podawane na zimno. Najsłynniejszą zupą jest </a:t>
            </a:r>
            <a:r>
              <a:rPr lang="pl-PL" sz="2400" i="0" dirty="0" err="1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šaltibarščiai</a:t>
            </a:r>
            <a:r>
              <a:rPr lang="pl-PL" sz="240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 czyli</a:t>
            </a:r>
            <a:r>
              <a:rPr lang="pl-PL" sz="2400" i="1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 </a:t>
            </a:r>
            <a:r>
              <a:rPr lang="pl-PL" sz="240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chłodnik litewski.  Podawany na zimno, koniecznie z opiekanymi ziemniakami.  Chłodnik litewski zrobiony jest z buraków, ogórków, kwaśnego mleka, śmietany, jajek i koperku. Nawet ja, która nie lubię buraków doceniłam jego smak.</a:t>
            </a:r>
          </a:p>
          <a:p>
            <a:pPr algn="just"/>
            <a:r>
              <a:rPr lang="pl-PL" b="0" i="0" dirty="0">
                <a:solidFill>
                  <a:srgbClr val="545353"/>
                </a:solidFill>
                <a:effectLst/>
                <a:latin typeface="basic"/>
              </a:rPr>
              <a:t> 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0458D7C-6364-53BF-AEFA-A6CE3EEAD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89" y="0"/>
            <a:ext cx="5145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292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35395860-999C-C197-C5D0-E03EFF9959EC}"/>
              </a:ext>
            </a:extLst>
          </p:cNvPr>
          <p:cNvSpPr txBox="1"/>
          <p:nvPr/>
        </p:nvSpPr>
        <p:spPr>
          <a:xfrm>
            <a:off x="993914" y="304800"/>
            <a:ext cx="787179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Wszystkim znane </a:t>
            </a:r>
            <a:r>
              <a:rPr lang="pl-PL" sz="2400" i="0" dirty="0" err="1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cepeliny</a:t>
            </a:r>
            <a:r>
              <a:rPr lang="pl-PL" sz="240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zwane tu </a:t>
            </a:r>
            <a:r>
              <a:rPr lang="pl-PL" sz="2400" i="0" dirty="0" err="1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cepellin</a:t>
            </a:r>
            <a:r>
              <a:rPr lang="pl-PL" sz="240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 przypominają pyzy z mięsem. Formy przygotowania zależą od regionu Litwy. W Kłajpedzie dominują </a:t>
            </a:r>
            <a:r>
              <a:rPr lang="pl-PL" sz="2400" i="0" dirty="0" err="1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cepeliny</a:t>
            </a:r>
            <a:r>
              <a:rPr lang="pl-PL" sz="240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z rybnym nadzieniem, w </a:t>
            </a:r>
            <a:r>
              <a:rPr lang="pl-PL" sz="2400" i="0" dirty="0" err="1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Żemajtii</a:t>
            </a:r>
            <a:r>
              <a:rPr lang="pl-PL" sz="240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dodadzą specjalną </a:t>
            </a:r>
            <a:r>
              <a:rPr lang="pl-PL" sz="2400" i="0" dirty="0" err="1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podlewkę</a:t>
            </a:r>
            <a:r>
              <a:rPr lang="pl-PL" sz="2400" i="0" dirty="0"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ze śmietaną i grzybami. Nazwa tej potrawy wywodzi się od nazwy znanego sterowca zeppelina, ponieważ kształtem bardzo go przypomina. Ciasto wyrabiane jest tylko ze startych surowych ziemniaków i jest niezwykle puszyste, podawane są ze skwarkami i kwaśną śmietaną</a:t>
            </a:r>
            <a:endParaRPr lang="pl-PL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777D7BD-1971-B7FB-E978-8C3755B0F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586" y="3331265"/>
            <a:ext cx="6667500" cy="3429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043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uchnia litewska | NewsGastro.pl">
            <a:extLst>
              <a:ext uri="{FF2B5EF4-FFF2-40B4-BE49-F238E27FC236}">
                <a16:creationId xmlns:a16="http://schemas.microsoft.com/office/drawing/2014/main" id="{25B4FF16-A1CF-9503-BBD3-C04C62DE4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61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9A3FF489-22D9-AB1B-CBF3-AD4FAEECFF6F}"/>
              </a:ext>
            </a:extLst>
          </p:cNvPr>
          <p:cNvSpPr txBox="1"/>
          <p:nvPr/>
        </p:nvSpPr>
        <p:spPr>
          <a:xfrm>
            <a:off x="5804452" y="2210188"/>
            <a:ext cx="6096000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3200" b="1" i="0" dirty="0">
                <a:solidFill>
                  <a:srgbClr val="222222"/>
                </a:solidFill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Żmudzki </a:t>
            </a:r>
            <a:r>
              <a:rPr lang="pl-PL" sz="3200" b="1" i="0" dirty="0" err="1">
                <a:solidFill>
                  <a:srgbClr val="222222"/>
                </a:solidFill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Kastinys</a:t>
            </a:r>
            <a:endParaRPr lang="pl-PL" sz="3200" b="0" i="0" dirty="0">
              <a:solidFill>
                <a:srgbClr val="222222"/>
              </a:solidFill>
              <a:effectLst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algn="just"/>
            <a:r>
              <a:rPr lang="pl-PL" sz="3200" b="0" i="0" dirty="0">
                <a:solidFill>
                  <a:srgbClr val="545353"/>
                </a:solidFill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Jest to krem zrobiony ze śmietany, masła i ziół. Idealnie smakuje z pieczonymi ziemniakami.</a:t>
            </a:r>
          </a:p>
          <a:p>
            <a:pPr algn="just"/>
            <a:r>
              <a:rPr lang="pl-PL" sz="3200" b="0" i="0" dirty="0">
                <a:solidFill>
                  <a:srgbClr val="545353"/>
                </a:solidFill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 </a:t>
            </a:r>
          </a:p>
          <a:p>
            <a:pPr algn="just"/>
            <a:r>
              <a:rPr lang="pl-PL" b="0" i="0" dirty="0">
                <a:solidFill>
                  <a:srgbClr val="545353"/>
                </a:solidFill>
                <a:effectLst/>
                <a:latin typeface="basic"/>
              </a:rPr>
              <a:t> </a:t>
            </a:r>
          </a:p>
          <a:p>
            <a:br>
              <a:rPr lang="pl-PL" dirty="0"/>
            </a:br>
            <a:endParaRPr lang="pl-PL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5C6F3500-6631-6185-BC9C-95DEEBEA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900"/>
            <a:ext cx="5234609" cy="68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291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F8A945EF-65E1-D9B0-52DC-90F6C773A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670" y="1558217"/>
            <a:ext cx="4854764" cy="3741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0EA4D54-007C-7376-B21D-A95076EA7ABC}"/>
              </a:ext>
            </a:extLst>
          </p:cNvPr>
          <p:cNvSpPr txBox="1"/>
          <p:nvPr/>
        </p:nvSpPr>
        <p:spPr>
          <a:xfrm>
            <a:off x="724401" y="1558217"/>
            <a:ext cx="6096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b="1" i="0" dirty="0" err="1">
                <a:solidFill>
                  <a:srgbClr val="545353"/>
                </a:solidFill>
                <a:effectLst/>
                <a:latin typeface="basic"/>
              </a:rPr>
              <a:t>Kugelis</a:t>
            </a:r>
            <a:r>
              <a:rPr lang="pl-PL" sz="3600" b="0" i="0" dirty="0">
                <a:solidFill>
                  <a:srgbClr val="545353"/>
                </a:solidFill>
                <a:effectLst/>
                <a:latin typeface="basic"/>
              </a:rPr>
              <a:t> </a:t>
            </a:r>
            <a:r>
              <a:rPr lang="pl-PL" sz="3600" b="1" i="0" dirty="0">
                <a:solidFill>
                  <a:srgbClr val="545353"/>
                </a:solidFill>
                <a:effectLst/>
                <a:latin typeface="basic"/>
              </a:rPr>
              <a:t>inaczej babka ziemniaczana</a:t>
            </a:r>
            <a:r>
              <a:rPr lang="pl-PL" sz="3600" b="0" i="0" dirty="0">
                <a:solidFill>
                  <a:srgbClr val="545353"/>
                </a:solidFill>
                <a:effectLst/>
                <a:latin typeface="basic"/>
              </a:rPr>
              <a:t>  koniecznie  ze skwarkami zapiekana w piekarniku. Litwini lubują się w kwaśnej śmietanie więc obowiązkowo polana jest właśnie śmietaną.</a:t>
            </a:r>
          </a:p>
          <a:p>
            <a:pPr algn="ctr"/>
            <a:r>
              <a:rPr lang="pl-PL" b="0" i="0" dirty="0">
                <a:solidFill>
                  <a:srgbClr val="545353"/>
                </a:solidFill>
                <a:effectLst/>
                <a:latin typeface="basic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20005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zycinanie">
  <a:themeElements>
    <a:clrScheme name="Przycinanie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Przycinani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zycinani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Przycinanie</Template>
  <TotalTime>34</TotalTime>
  <Words>646</Words>
  <Application>Microsoft Office PowerPoint</Application>
  <PresentationFormat>Panoramiczny</PresentationFormat>
  <Paragraphs>33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Amiri</vt:lpstr>
      <vt:lpstr>Arial</vt:lpstr>
      <vt:lpstr>basic</vt:lpstr>
      <vt:lpstr>Franklin Gothic Book</vt:lpstr>
      <vt:lpstr>Przycinanie</vt:lpstr>
      <vt:lpstr>Kuchnia Litewska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Dziękujemy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Kuchnia Litewska</dc:title>
  <dc:creator>Małgorzata Zielińska</dc:creator>
  <cp:lastModifiedBy>Małgorzata Zielińska</cp:lastModifiedBy>
  <cp:revision>1</cp:revision>
  <dcterms:created xsi:type="dcterms:W3CDTF">2023-04-13T19:05:26Z</dcterms:created>
  <dcterms:modified xsi:type="dcterms:W3CDTF">2023-04-13T19:40:05Z</dcterms:modified>
</cp:coreProperties>
</file>