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sldIdLst>
    <p:sldId id="256" r:id="rId2"/>
    <p:sldId id="257" r:id="rId3"/>
    <p:sldId id="258" r:id="rId4"/>
    <p:sldId id="259" r:id="rId5"/>
    <p:sldId id="260" r:id="rId6"/>
    <p:sldId id="261" r:id="rId7"/>
    <p:sldId id="262" r:id="rId8"/>
    <p:sldId id="263" r:id="rId9"/>
    <p:sldId id="264" r:id="rId10"/>
    <p:sldId id="272" r:id="rId11"/>
    <p:sldId id="271" r:id="rId12"/>
    <p:sldId id="270" r:id="rId13"/>
    <p:sldId id="269" r:id="rId14"/>
    <p:sldId id="267" r:id="rId15"/>
    <p:sldId id="274" r:id="rId16"/>
    <p:sldId id="268" r:id="rId17"/>
    <p:sldId id="273" r:id="rId18"/>
    <p:sldId id="276" r:id="rId19"/>
    <p:sldId id="277" r:id="rId20"/>
    <p:sldId id="278" r:id="rId21"/>
    <p:sldId id="279" r:id="rId22"/>
    <p:sldId id="275" r:id="rId23"/>
    <p:sldId id="266" r:id="rId24"/>
    <p:sldId id="265" r:id="rId2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7A41FF-A60C-437A-81C8-8ABC8F883C55}" v="2" dt="2023-04-11T18:47:59.082"/>
    <p1510:client id="{2BF05041-3DF5-4923-84DF-FFA4DF0CEA91}" v="3" dt="2023-04-12T18:38:19.295"/>
    <p1510:client id="{70D9FD83-873E-4297-B155-EA71C4AE9A16}" v="421" dt="2023-04-11T17:02:27.580"/>
    <p1510:client id="{96A69EA3-94B8-410C-B686-781C89277AE6}" v="15" dt="2023-04-11T06:31:11.152"/>
    <p1510:client id="{EE572DE7-A022-4928-BD14-6B7E9B1D127F}" v="725" dt="2023-04-11T16:24:01.551"/>
    <p1510:client id="{F39B9EDC-42CD-40F0-8674-2CB78C7C988C}" v="24" dt="2023-04-13T19:01:18.969"/>
    <p1510:client id="{F9CD856E-D45A-46D1-961F-4CB8012D40F3}" v="664" dt="2023-04-11T09:46:00.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chor="b">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0352" y="136525"/>
            <a:ext cx="2743200" cy="365125"/>
          </a:xfrm>
        </p:spPr>
        <p:txBody>
          <a:bodyPr/>
          <a:lstStyle>
            <a:lvl1pPr algn="l">
              <a:defRPr/>
            </a:lvl1pPr>
          </a:lstStyle>
          <a:p>
            <a:fld id="{524C6359-9BB8-4148-8114-537E698DA205}" type="datetime1">
              <a:rPr lang="en-US" smtClean="0"/>
              <a:t>4/13/2023</a:t>
            </a:fld>
            <a:endParaRPr lang="en-US"/>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0352"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636388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A4649BD0-10DB-43E7-8F22-40B3D51B8FC3}" type="datetime1">
              <a:rPr lang="en-US" smtClean="0"/>
              <a:t>4/13/2023</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12EF7969-DB38-4989-A65C-9D190A245515}"/>
              </a:ext>
              <a:ext uri="{C183D7F6-B498-43B3-948B-1728B52AA6E4}">
                <adec:decorative xmlns:adec="http://schemas.microsoft.com/office/drawing/2017/decorative" val="1"/>
              </a:ext>
            </a:extLst>
          </p:cNvPr>
          <p:cNvGrpSpPr/>
          <p:nvPr/>
        </p:nvGrpSpPr>
        <p:grpSpPr>
          <a:xfrm>
            <a:off x="530225" y="2333456"/>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4153526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0A16C79C-F566-427A-93F6-434A4E613134}" type="datetime1">
              <a:rPr lang="en-US" smtClean="0"/>
              <a:t>4/13/2023</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88F505F-2957-41FC-9AAA-962853A6719E}"/>
              </a:ext>
              <a:ext uri="{C183D7F6-B498-43B3-948B-1728B52AA6E4}">
                <adec:decorative xmlns:adec="http://schemas.microsoft.com/office/drawing/2017/decorative" val="1"/>
              </a:ext>
            </a:extLst>
          </p:cNvPr>
          <p:cNvGrpSpPr/>
          <p:nvPr/>
        </p:nvGrpSpPr>
        <p:grpSpPr>
          <a:xfrm rot="5400000">
            <a:off x="7283627" y="1250328"/>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114085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0352" y="136525"/>
            <a:ext cx="2743200" cy="365125"/>
          </a:xfrm>
        </p:spPr>
        <p:txBody>
          <a:bodyPr/>
          <a:lstStyle/>
          <a:p>
            <a:fld id="{9376191F-481E-48E9-BB9A-369A67A7362D}" type="datetime1">
              <a:rPr lang="en-US" smtClean="0"/>
              <a:t>4/13/2023</a:t>
            </a:fld>
            <a:endParaRPr lang="en-US"/>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p:nvPr/>
        </p:nvGrpSpPr>
        <p:grpSpPr>
          <a:xfrm>
            <a:off x="530225" y="2310597"/>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77342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6C5677DE-DD04-48CC-9C18-7BE9FF2DEB6B}" type="datetime1">
              <a:rPr lang="en-US" smtClean="0"/>
              <a:t>4/13/2023</a:t>
            </a:fld>
            <a:endParaRPr lang="en-US"/>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37B4CDD2-E09A-418A-9131-FBDEE440A1F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99863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463255ED-7101-4D18-A8AE-3B5E4CB87EA5}" type="datetime1">
              <a:rPr lang="en-US" smtClean="0"/>
              <a:t>4/13/2023</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0CB61A83-9419-49FC-8074-2AB3D34FA88B}"/>
              </a:ext>
              <a:ext uri="{C183D7F6-B498-43B3-948B-1728B52AA6E4}">
                <adec:decorative xmlns:adec="http://schemas.microsoft.com/office/drawing/2017/decorative" val="1"/>
              </a:ext>
            </a:extLst>
          </p:cNvPr>
          <p:cNvGrpSpPr/>
          <p:nvPr/>
        </p:nvGrpSpPr>
        <p:grpSpPr>
          <a:xfrm>
            <a:off x="530225" y="2319637"/>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80879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CD52F23D-51F6-4C94-8CD5-B9ABBF67EE23}" type="datetime1">
              <a:rPr lang="en-US" smtClean="0"/>
              <a:t>4/13/2023</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668520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D51A702F-6367-4FD1-89A8-3744BE6BA9A2}" type="datetime1">
              <a:rPr lang="en-US" smtClean="0"/>
              <a:t>4/13/2023</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6" name="Graphic 78">
            <a:extLst>
              <a:ext uri="{FF2B5EF4-FFF2-40B4-BE49-F238E27FC236}">
                <a16:creationId xmlns:a16="http://schemas.microsoft.com/office/drawing/2014/main" id="{AC45ECC6-E29C-40EF-A7C9-5A17DAFD4299}"/>
              </a:ext>
              <a:ext uri="{C183D7F6-B498-43B3-948B-1728B52AA6E4}">
                <adec:decorative xmlns:adec="http://schemas.microsoft.com/office/drawing/2017/decorative" val="1"/>
              </a:ext>
            </a:extLst>
          </p:cNvPr>
          <p:cNvGrpSpPr/>
          <p:nvPr/>
        </p:nvGrpSpPr>
        <p:grpSpPr>
          <a:xfrm>
            <a:off x="530225" y="2352330"/>
            <a:ext cx="972241" cy="45719"/>
            <a:chOff x="4886325" y="3371754"/>
            <a:chExt cx="2418492" cy="113728"/>
          </a:xfrm>
          <a:solidFill>
            <a:schemeClr val="accent1"/>
          </a:solidFill>
        </p:grpSpPr>
        <p:sp>
          <p:nvSpPr>
            <p:cNvPr id="7"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8"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9"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3969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4A6E99BD-4B4F-4460-B452-0E8146ACCF8F}" type="datetime1">
              <a:rPr lang="en-US" smtClean="0"/>
              <a:t>4/13/2023</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201952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chor="b">
            <a:no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EB6FD34C-1867-42A9-AC54-D15ADD8A65E7}" type="datetime1">
              <a:rPr lang="en-US" smtClean="0"/>
              <a:t>4/13/2023</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839DB371-B90D-44CB-A4AF-C7BDBFD0A87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475831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chor="b">
            <a:no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336133E9-A654-4C17-8C3C-DDCAC83D6EBF}" type="datetime1">
              <a:rPr lang="en-US" smtClean="0"/>
              <a:t>4/13/2023</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7627CBC2-9DC2-4EE8-A2D5-849E30F2201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759314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50" y="5204030"/>
            <a:ext cx="886141"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525717" y="787068"/>
            <a:ext cx="10077557"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525717" y="2521885"/>
            <a:ext cx="10077557" cy="35490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718" y="136525"/>
            <a:ext cx="2743200"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fld id="{8769D389-4C4C-4FD7-9E6B-9F44477F0EB8}" type="datetime1">
              <a:rPr lang="en-US" smtClean="0"/>
              <a:t>4/13/2023</a:t>
            </a:fld>
            <a:endParaRPr lang="en-US"/>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718" y="6356350"/>
            <a:ext cx="3450659"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5367" y="6356350"/>
            <a:ext cx="529809" cy="365125"/>
          </a:xfrm>
          <a:prstGeom prst="rect">
            <a:avLst/>
          </a:prstGeom>
        </p:spPr>
        <p:txBody>
          <a:bodyPr vert="horz" lIns="91440" tIns="45720" rIns="91440" bIns="45720" rtlCol="0" anchor="ctr"/>
          <a:lstStyle>
            <a:lvl1pPr algn="ctr">
              <a:defRPr sz="900" cap="none" spc="110" baseline="0">
                <a:solidFill>
                  <a:schemeClr val="tx1">
                    <a:lumMod val="65000"/>
                    <a:lumOff val="35000"/>
                  </a:schemeClr>
                </a:solidFill>
              </a:defRPr>
            </a:lvl1pPr>
          </a:lstStyle>
          <a:p>
            <a:fld id="{E1076ED0-0DB3-4879-AAE5-5C20D22C1DF4}" type="slidenum">
              <a:rPr lang="en-US" smtClean="0"/>
              <a:t>‹#›</a:t>
            </a:fld>
            <a:endParaRPr lang="en-US"/>
          </a:p>
        </p:txBody>
      </p:sp>
    </p:spTree>
    <p:extLst>
      <p:ext uri="{BB962C8B-B14F-4D97-AF65-F5344CB8AC3E}">
        <p14:creationId xmlns:p14="http://schemas.microsoft.com/office/powerpoint/2010/main" val="262183333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04" r:id="rId6"/>
    <p:sldLayoutId id="2147483700" r:id="rId7"/>
    <p:sldLayoutId id="2147483701" r:id="rId8"/>
    <p:sldLayoutId id="2147483702" r:id="rId9"/>
    <p:sldLayoutId id="2147483703" r:id="rId10"/>
    <p:sldLayoutId id="2147483705" r:id="rId11"/>
  </p:sldLayoutIdLst>
  <p:hf sldNum="0" hdr="0" ftr="0" dt="0"/>
  <p:txStyles>
    <p:titleStyle>
      <a:lvl1pPr algn="l" defTabSz="914400" rtl="0" eaLnBrk="1" latinLnBrk="0" hangingPunct="1">
        <a:lnSpc>
          <a:spcPct val="100000"/>
        </a:lnSpc>
        <a:spcBef>
          <a:spcPct val="0"/>
        </a:spcBef>
        <a:buNone/>
        <a:defRPr sz="3600" i="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p:cNvSpPr>
            <a:spLocks noGrp="1"/>
          </p:cNvSpPr>
          <p:nvPr>
            <p:ph type="ctrTitle"/>
          </p:nvPr>
        </p:nvSpPr>
        <p:spPr>
          <a:xfrm>
            <a:off x="530352" y="1122363"/>
            <a:ext cx="9262141" cy="1978346"/>
          </a:xfrm>
        </p:spPr>
        <p:txBody>
          <a:bodyPr>
            <a:normAutofit/>
          </a:bodyPr>
          <a:lstStyle/>
          <a:p>
            <a:r>
              <a:rPr lang="pl-PL" sz="5400">
                <a:latin typeface="Arial"/>
                <a:cs typeface="Calibri Light"/>
              </a:rPr>
              <a:t>Historia Litwy</a:t>
            </a:r>
            <a:r>
              <a:rPr lang="pl-PL" sz="5400">
                <a:cs typeface="Calibri Light"/>
              </a:rPr>
              <a:t> </a:t>
            </a:r>
            <a:endParaRPr lang="pl-PL" sz="5400"/>
          </a:p>
        </p:txBody>
      </p:sp>
      <p:sp>
        <p:nvSpPr>
          <p:cNvPr id="9" name="Freeform: Shape 8">
            <a:extLst>
              <a:ext uri="{FF2B5EF4-FFF2-40B4-BE49-F238E27FC236}">
                <a16:creationId xmlns:a16="http://schemas.microsoft.com/office/drawing/2014/main" id="{A88EE6DC-B9C9-4217-8261-26F7DF29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327160" y="-1"/>
            <a:ext cx="1864840" cy="6858001"/>
          </a:xfrm>
          <a:custGeom>
            <a:avLst/>
            <a:gdLst>
              <a:gd name="connsiteX0" fmla="*/ 0 w 888736"/>
              <a:gd name="connsiteY0" fmla="*/ 0 h 2458832"/>
              <a:gd name="connsiteX1" fmla="*/ 177394 w 888736"/>
              <a:gd name="connsiteY1" fmla="*/ 125361 h 2458832"/>
              <a:gd name="connsiteX2" fmla="*/ 881856 w 888736"/>
              <a:gd name="connsiteY2" fmla="*/ 1189003 h 2458832"/>
              <a:gd name="connsiteX3" fmla="*/ 691256 w 888736"/>
              <a:gd name="connsiteY3" fmla="*/ 1628147 h 2458832"/>
              <a:gd name="connsiteX4" fmla="*/ 118397 w 888736"/>
              <a:gd name="connsiteY4" fmla="*/ 2331723 h 2458832"/>
              <a:gd name="connsiteX5" fmla="*/ 0 w 888736"/>
              <a:gd name="connsiteY5" fmla="*/ 2458832 h 245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736" h="2458832">
                <a:moveTo>
                  <a:pt x="0" y="0"/>
                </a:moveTo>
                <a:lnTo>
                  <a:pt x="177394" y="125361"/>
                </a:lnTo>
                <a:cubicBezTo>
                  <a:pt x="548898" y="378359"/>
                  <a:pt x="946091" y="744358"/>
                  <a:pt x="881856" y="1189003"/>
                </a:cubicBezTo>
                <a:cubicBezTo>
                  <a:pt x="858787" y="1347884"/>
                  <a:pt x="777253" y="1491554"/>
                  <a:pt x="691256" y="1628147"/>
                </a:cubicBezTo>
                <a:cubicBezTo>
                  <a:pt x="609261" y="1758448"/>
                  <a:pt x="399047" y="2022344"/>
                  <a:pt x="118397" y="2331723"/>
                </a:cubicBezTo>
                <a:lnTo>
                  <a:pt x="0" y="2458832"/>
                </a:lnTo>
                <a:close/>
              </a:path>
            </a:pathLst>
          </a:cu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7F3CC54C-8A5F-42B2-80EF-40005E1BB4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846134" flipH="1">
            <a:off x="10213795" y="2188642"/>
            <a:ext cx="886141" cy="802496"/>
            <a:chOff x="10948005" y="3272152"/>
            <a:chExt cx="868640" cy="786648"/>
          </a:xfrm>
          <a:solidFill>
            <a:schemeClr val="accent6">
              <a:lumMod val="60000"/>
              <a:lumOff val="40000"/>
            </a:schemeClr>
          </a:solidFill>
        </p:grpSpPr>
        <p:sp>
          <p:nvSpPr>
            <p:cNvPr id="12" name="Freeform: Shape 11">
              <a:extLst>
                <a:ext uri="{FF2B5EF4-FFF2-40B4-BE49-F238E27FC236}">
                  <a16:creationId xmlns:a16="http://schemas.microsoft.com/office/drawing/2014/main" id="{E38F654D-6D96-448F-AE05-4E663E789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 name="Freeform: Shape 12">
              <a:extLst>
                <a:ext uri="{FF2B5EF4-FFF2-40B4-BE49-F238E27FC236}">
                  <a16:creationId xmlns:a16="http://schemas.microsoft.com/office/drawing/2014/main" id="{C3EA0687-82A9-47B3-B116-5C1B18D7D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 name="Freeform: Shape 13">
              <a:extLst>
                <a:ext uri="{FF2B5EF4-FFF2-40B4-BE49-F238E27FC236}">
                  <a16:creationId xmlns:a16="http://schemas.microsoft.com/office/drawing/2014/main" id="{ED5F2F7D-9DEC-4069-8E1A-4E3957BE57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 name="Graphic 12">
              <a:extLst>
                <a:ext uri="{FF2B5EF4-FFF2-40B4-BE49-F238E27FC236}">
                  <a16:creationId xmlns:a16="http://schemas.microsoft.com/office/drawing/2014/main" id="{6E6DDDD8-737D-4E46-B445-AA04E56BD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6" name="Graphic 15">
              <a:extLst>
                <a:ext uri="{FF2B5EF4-FFF2-40B4-BE49-F238E27FC236}">
                  <a16:creationId xmlns:a16="http://schemas.microsoft.com/office/drawing/2014/main" id="{C9F66857-2EF8-4463-BE6B-0E88356273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7" name="Graphic 15">
              <a:extLst>
                <a:ext uri="{FF2B5EF4-FFF2-40B4-BE49-F238E27FC236}">
                  <a16:creationId xmlns:a16="http://schemas.microsoft.com/office/drawing/2014/main" id="{11DA632B-97A1-4486-8F6A-1334D6814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8F9C102-1BB5-442E-8596-CD0923CF7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aphic 78">
            <a:extLst>
              <a:ext uri="{FF2B5EF4-FFF2-40B4-BE49-F238E27FC236}">
                <a16:creationId xmlns:a16="http://schemas.microsoft.com/office/drawing/2014/main" id="{06B4C967-D337-479B-87CA-7587B7FCFF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352" y="3267662"/>
            <a:ext cx="972241" cy="45718"/>
            <a:chOff x="4886325" y="3371754"/>
            <a:chExt cx="2418492" cy="113728"/>
          </a:xfrm>
          <a:solidFill>
            <a:schemeClr val="accent1"/>
          </a:solidFill>
        </p:grpSpPr>
        <p:sp>
          <p:nvSpPr>
            <p:cNvPr id="21" name="Graphic 78">
              <a:extLst>
                <a:ext uri="{FF2B5EF4-FFF2-40B4-BE49-F238E27FC236}">
                  <a16:creationId xmlns:a16="http://schemas.microsoft.com/office/drawing/2014/main" id="{6EF1A9DB-7052-4254-8534-9AAED6F6B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22" name="Graphic 78">
              <a:extLst>
                <a:ext uri="{FF2B5EF4-FFF2-40B4-BE49-F238E27FC236}">
                  <a16:creationId xmlns:a16="http://schemas.microsoft.com/office/drawing/2014/main" id="{55D44775-F9E3-4142-8CDB-277AEF2F388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23" name="Graphic 78">
                <a:extLst>
                  <a:ext uri="{FF2B5EF4-FFF2-40B4-BE49-F238E27FC236}">
                    <a16:creationId xmlns:a16="http://schemas.microsoft.com/office/drawing/2014/main" id="{93BB9C83-6DC3-450C-BFAD-0CB5EAD29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24" name="Graphic 78">
                <a:extLst>
                  <a:ext uri="{FF2B5EF4-FFF2-40B4-BE49-F238E27FC236}">
                    <a16:creationId xmlns:a16="http://schemas.microsoft.com/office/drawing/2014/main" id="{4E01AF91-A65B-4AE1-96C9-4168BD8F90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5" name="Graphic 78">
                <a:extLst>
                  <a:ext uri="{FF2B5EF4-FFF2-40B4-BE49-F238E27FC236}">
                    <a16:creationId xmlns:a16="http://schemas.microsoft.com/office/drawing/2014/main" id="{0AD45C08-DFB9-441F-A901-BCB9B0305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6" name="Graphic 78">
                <a:extLst>
                  <a:ext uri="{FF2B5EF4-FFF2-40B4-BE49-F238E27FC236}">
                    <a16:creationId xmlns:a16="http://schemas.microsoft.com/office/drawing/2014/main" id="{E05BEC0E-4EE4-42C4-BF0B-15F9AC518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pole tekstowe 2">
            <a:extLst>
              <a:ext uri="{FF2B5EF4-FFF2-40B4-BE49-F238E27FC236}">
                <a16:creationId xmlns:a16="http://schemas.microsoft.com/office/drawing/2014/main" id="{C0DA4715-447C-B831-51DC-48E10E961E59}"/>
              </a:ext>
            </a:extLst>
          </p:cNvPr>
          <p:cNvSpPr txBox="1"/>
          <p:nvPr/>
        </p:nvSpPr>
        <p:spPr>
          <a:xfrm>
            <a:off x="614412" y="4776648"/>
            <a:ext cx="460093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2400">
                <a:latin typeface="Arial"/>
                <a:cs typeface="Arial"/>
              </a:rPr>
              <a:t>Autorzy: Piotr Żaczkiewicz i Miłosz Kośla </a:t>
            </a:r>
          </a:p>
        </p:txBody>
      </p:sp>
      <p:pic>
        <p:nvPicPr>
          <p:cNvPr id="4" name="Obraz 4" descr="Obraz zawierający mapa&#10;&#10;Opis wygenerowany automatycznie">
            <a:extLst>
              <a:ext uri="{FF2B5EF4-FFF2-40B4-BE49-F238E27FC236}">
                <a16:creationId xmlns:a16="http://schemas.microsoft.com/office/drawing/2014/main" id="{F8FA6916-071E-B329-7A90-C179888393C1}"/>
              </a:ext>
            </a:extLst>
          </p:cNvPr>
          <p:cNvPicPr>
            <a:picLocks noChangeAspect="1"/>
          </p:cNvPicPr>
          <p:nvPr/>
        </p:nvPicPr>
        <p:blipFill>
          <a:blip r:embed="rId2"/>
          <a:stretch>
            <a:fillRect/>
          </a:stretch>
        </p:blipFill>
        <p:spPr>
          <a:xfrm>
            <a:off x="5746830" y="232918"/>
            <a:ext cx="5694743" cy="6527199"/>
          </a:xfrm>
          <a:prstGeom prst="rect">
            <a:avLst/>
          </a:prstGeom>
        </p:spPr>
      </p:pic>
    </p:spTree>
    <p:extLst>
      <p:ext uri="{BB962C8B-B14F-4D97-AF65-F5344CB8AC3E}">
        <p14:creationId xmlns:p14="http://schemas.microsoft.com/office/powerpoint/2010/main" val="6503171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a:extLst>
              <a:ext uri="{FF2B5EF4-FFF2-40B4-BE49-F238E27FC236}">
                <a16:creationId xmlns:a16="http://schemas.microsoft.com/office/drawing/2014/main" id="{A2032EFB-053F-02E6-5E12-B9483073D2A3}"/>
              </a:ext>
            </a:extLst>
          </p:cNvPr>
          <p:cNvSpPr>
            <a:spLocks noGrp="1"/>
          </p:cNvSpPr>
          <p:nvPr>
            <p:ph type="title"/>
          </p:nvPr>
        </p:nvSpPr>
        <p:spPr>
          <a:xfrm>
            <a:off x="525717" y="787068"/>
            <a:ext cx="5566263" cy="1455091"/>
          </a:xfrm>
        </p:spPr>
        <p:txBody>
          <a:bodyPr>
            <a:normAutofit/>
          </a:bodyPr>
          <a:lstStyle/>
          <a:p>
            <a:r>
              <a:rPr lang="pl-PL" i="0"/>
              <a:t>Wielka wojna z zakonem krzyżackim</a:t>
            </a:r>
            <a:endParaRPr lang="pl-PL"/>
          </a:p>
          <a:p>
            <a:endParaRPr lang="pl-PL"/>
          </a:p>
        </p:txBody>
      </p:sp>
      <p:sp>
        <p:nvSpPr>
          <p:cNvPr id="37" name="Freeform: Shape 36">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9"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40"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41"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42"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43"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44"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45"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ymbol zastępczy zawartości 2">
            <a:extLst>
              <a:ext uri="{FF2B5EF4-FFF2-40B4-BE49-F238E27FC236}">
                <a16:creationId xmlns:a16="http://schemas.microsoft.com/office/drawing/2014/main" id="{D523B15F-B690-09B9-5DAB-C339A125B2E9}"/>
              </a:ext>
            </a:extLst>
          </p:cNvPr>
          <p:cNvSpPr>
            <a:spLocks noGrp="1"/>
          </p:cNvSpPr>
          <p:nvPr>
            <p:ph idx="1"/>
          </p:nvPr>
        </p:nvSpPr>
        <p:spPr>
          <a:xfrm>
            <a:off x="525717" y="2796427"/>
            <a:ext cx="5566263" cy="3274503"/>
          </a:xfrm>
        </p:spPr>
        <p:txBody>
          <a:bodyPr vert="horz" lIns="91440" tIns="45720" rIns="91440" bIns="45720" rtlCol="0">
            <a:normAutofit/>
          </a:bodyPr>
          <a:lstStyle/>
          <a:p>
            <a:pPr>
              <a:lnSpc>
                <a:spcPct val="100000"/>
              </a:lnSpc>
            </a:pPr>
            <a:r>
              <a:rPr lang="pl-PL">
                <a:ea typeface="+mn-lt"/>
                <a:cs typeface="+mn-lt"/>
              </a:rPr>
              <a:t>Wojna  ta toczyła się pomiędzy Królestwem Polskim, Wielkim Księstwem Litewskim, wspieranymi lennikami obu tych krajów a  zakonem krzyżackim wspartym przez Królestwo Węgier rządzone przez Luksemburgów i rycerstwo zachodnioeuropejskie. Trwała ona od 14 sierpnia 1409 do1 lutego 1411 a jej przełomowym momentem była bitwa pod Grunwaldem.</a:t>
            </a:r>
            <a:endParaRPr lang="pl-PL"/>
          </a:p>
        </p:txBody>
      </p:sp>
      <p:pic>
        <p:nvPicPr>
          <p:cNvPr id="7" name="Obraz 7" descr="Obraz zawierający mapa&#10;&#10;Opis wygenerowany automatycznie">
            <a:extLst>
              <a:ext uri="{FF2B5EF4-FFF2-40B4-BE49-F238E27FC236}">
                <a16:creationId xmlns:a16="http://schemas.microsoft.com/office/drawing/2014/main" id="{C1CD5702-6824-BE39-D908-C8F36AC4990A}"/>
              </a:ext>
            </a:extLst>
          </p:cNvPr>
          <p:cNvPicPr>
            <a:picLocks noChangeAspect="1"/>
          </p:cNvPicPr>
          <p:nvPr/>
        </p:nvPicPr>
        <p:blipFill rotWithShape="1">
          <a:blip r:embed="rId2"/>
          <a:srcRect l="710" r="1327"/>
          <a:stretch/>
        </p:blipFill>
        <p:spPr>
          <a:xfrm>
            <a:off x="6531789" y="10"/>
            <a:ext cx="5660211" cy="6857990"/>
          </a:xfrm>
          <a:prstGeom prst="rect">
            <a:avLst/>
          </a:prstGeom>
        </p:spPr>
      </p:pic>
      <p:sp>
        <p:nvSpPr>
          <p:cNvPr id="47" name="Freeform: Shape 46">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9" name="Group 48">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50" name="Freeform: Shape 49">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1" name="Freeform: Shape 50">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2" name="Freeform: Shape 51">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3"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54"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5"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95737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342EBE-78AE-1EF0-5B03-E5A638B689C8}"/>
              </a:ext>
            </a:extLst>
          </p:cNvPr>
          <p:cNvSpPr>
            <a:spLocks noGrp="1"/>
          </p:cNvSpPr>
          <p:nvPr>
            <p:ph type="title"/>
          </p:nvPr>
        </p:nvSpPr>
        <p:spPr>
          <a:xfrm>
            <a:off x="525717" y="787068"/>
            <a:ext cx="7593635" cy="1325563"/>
          </a:xfrm>
        </p:spPr>
        <p:txBody>
          <a:bodyPr/>
          <a:lstStyle/>
          <a:p>
            <a:r>
              <a:rPr lang="pl-PL" sz="5400">
                <a:latin typeface="Arial"/>
                <a:cs typeface="Arial"/>
              </a:rPr>
              <a:t>Bitwa pod </a:t>
            </a:r>
            <a:r>
              <a:rPr lang="pl-PL" sz="5400" err="1">
                <a:latin typeface="Arial"/>
                <a:cs typeface="Arial"/>
              </a:rPr>
              <a:t>Grunwladem</a:t>
            </a:r>
            <a:r>
              <a:rPr lang="pl-PL" sz="5400">
                <a:latin typeface="Arial"/>
                <a:cs typeface="Arial"/>
              </a:rPr>
              <a:t> </a:t>
            </a:r>
          </a:p>
        </p:txBody>
      </p:sp>
      <p:sp>
        <p:nvSpPr>
          <p:cNvPr id="3" name="Symbol zastępczy zawartości 2">
            <a:extLst>
              <a:ext uri="{FF2B5EF4-FFF2-40B4-BE49-F238E27FC236}">
                <a16:creationId xmlns:a16="http://schemas.microsoft.com/office/drawing/2014/main" id="{470E7438-B076-B893-027E-98BD8C2EA1F9}"/>
              </a:ext>
            </a:extLst>
          </p:cNvPr>
          <p:cNvSpPr>
            <a:spLocks noGrp="1"/>
          </p:cNvSpPr>
          <p:nvPr>
            <p:ph idx="1"/>
          </p:nvPr>
        </p:nvSpPr>
        <p:spPr>
          <a:xfrm>
            <a:off x="525717" y="2521885"/>
            <a:ext cx="5881609" cy="3549045"/>
          </a:xfrm>
        </p:spPr>
        <p:txBody>
          <a:bodyPr vert="horz" lIns="91440" tIns="45720" rIns="91440" bIns="45720" rtlCol="0" anchor="t">
            <a:normAutofit/>
          </a:bodyPr>
          <a:lstStyle/>
          <a:p>
            <a:r>
              <a:rPr lang="pl-PL"/>
              <a:t>Była to największa bitwa Średniowiecza w której brało udział ponad 50 tysięcy ludzi. Około 1/3 sił polskich stanowili Litwin którzy dzięki zastosowaniu taktyku upozorowanego odwrotu zaskoczyli krzyżaków i pokonali część ich sił dzięki czemu zapewnili polskiemu rycerstwu dużą przewagę w bitwie.  </a:t>
            </a:r>
          </a:p>
        </p:txBody>
      </p:sp>
      <p:pic>
        <p:nvPicPr>
          <p:cNvPr id="4" name="Obraz 4" descr="Obraz zawierający perfumy&#10;&#10;Opis wygenerowany automatycznie">
            <a:extLst>
              <a:ext uri="{FF2B5EF4-FFF2-40B4-BE49-F238E27FC236}">
                <a16:creationId xmlns:a16="http://schemas.microsoft.com/office/drawing/2014/main" id="{2610BABC-5DFD-FBC6-E050-4B5517827DFA}"/>
              </a:ext>
            </a:extLst>
          </p:cNvPr>
          <p:cNvPicPr>
            <a:picLocks noChangeAspect="1"/>
          </p:cNvPicPr>
          <p:nvPr/>
        </p:nvPicPr>
        <p:blipFill>
          <a:blip r:embed="rId2"/>
          <a:stretch>
            <a:fillRect/>
          </a:stretch>
        </p:blipFill>
        <p:spPr>
          <a:xfrm>
            <a:off x="6337465" y="2354522"/>
            <a:ext cx="5622965" cy="3712540"/>
          </a:xfrm>
          <a:prstGeom prst="rect">
            <a:avLst/>
          </a:prstGeom>
        </p:spPr>
      </p:pic>
    </p:spTree>
    <p:extLst>
      <p:ext uri="{BB962C8B-B14F-4D97-AF65-F5344CB8AC3E}">
        <p14:creationId xmlns:p14="http://schemas.microsoft.com/office/powerpoint/2010/main" val="42780296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a:extLst>
              <a:ext uri="{FF2B5EF4-FFF2-40B4-BE49-F238E27FC236}">
                <a16:creationId xmlns:a16="http://schemas.microsoft.com/office/drawing/2014/main" id="{6E09C747-BD91-DE28-FCE5-B4BB4DAB34E1}"/>
              </a:ext>
            </a:extLst>
          </p:cNvPr>
          <p:cNvSpPr>
            <a:spLocks noGrp="1"/>
          </p:cNvSpPr>
          <p:nvPr>
            <p:ph type="title"/>
          </p:nvPr>
        </p:nvSpPr>
        <p:spPr>
          <a:xfrm>
            <a:off x="525717" y="787068"/>
            <a:ext cx="5566263" cy="1455091"/>
          </a:xfrm>
        </p:spPr>
        <p:txBody>
          <a:bodyPr>
            <a:normAutofit/>
          </a:bodyPr>
          <a:lstStyle/>
          <a:p>
            <a:r>
              <a:rPr lang="pl-PL" i="0">
                <a:latin typeface="Arial"/>
                <a:ea typeface="+mj-lt"/>
                <a:cs typeface="+mj-lt"/>
              </a:rPr>
              <a:t>Unia horodelska</a:t>
            </a:r>
            <a:endParaRPr lang="pl-PL">
              <a:latin typeface="Arial"/>
              <a:cs typeface="Arial"/>
            </a:endParaRPr>
          </a:p>
        </p:txBody>
      </p:sp>
      <p:sp>
        <p:nvSpPr>
          <p:cNvPr id="11" name="Freeform: Shape 1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ymbol zastępczy zawartości 2">
            <a:extLst>
              <a:ext uri="{FF2B5EF4-FFF2-40B4-BE49-F238E27FC236}">
                <a16:creationId xmlns:a16="http://schemas.microsoft.com/office/drawing/2014/main" id="{82D44DE5-B33F-6207-4D25-EF840A6BB134}"/>
              </a:ext>
            </a:extLst>
          </p:cNvPr>
          <p:cNvSpPr>
            <a:spLocks noGrp="1"/>
          </p:cNvSpPr>
          <p:nvPr>
            <p:ph idx="1"/>
          </p:nvPr>
        </p:nvSpPr>
        <p:spPr>
          <a:xfrm>
            <a:off x="525717" y="2796427"/>
            <a:ext cx="5566263" cy="3274503"/>
          </a:xfrm>
        </p:spPr>
        <p:txBody>
          <a:bodyPr vert="horz" lIns="91440" tIns="45720" rIns="91440" bIns="45720" rtlCol="0">
            <a:normAutofit/>
          </a:bodyPr>
          <a:lstStyle/>
          <a:p>
            <a:pPr>
              <a:lnSpc>
                <a:spcPct val="100000"/>
              </a:lnSpc>
            </a:pPr>
            <a:r>
              <a:rPr lang="pl-PL" sz="1700">
                <a:latin typeface="Arial"/>
                <a:ea typeface="+mn-lt"/>
                <a:cs typeface="+mn-lt"/>
              </a:rPr>
              <a:t>2 października 1413 na zjeździe Jagiełły i Witolda oraz bojarów litewskich i możnowładców polskich została zawarta unia horodelska która wprowadziła instytucję odrębnego wielkiego księcia na Litwie, wspólne sejmy i zjazdy polsko-litewskie, urzędy wojewodów i kasztelanów na Litwie, a litewską szlachtę katolicką zrównała w prawach z polskimi rodami. Po tej unii Litwa stała się niezależnym politycznie państwem, którym władał wielki książę. Pierwszym wielkim księciem był Witold, a każdy następny miał być wybierany w porozumieniu Litwinów z Polakami. Litwa zobowiązała się też do niezawierania sojuszów z wrogami Polski. </a:t>
            </a:r>
            <a:endParaRPr lang="pl-PL" sz="1700">
              <a:latin typeface="Arial"/>
              <a:cs typeface="Arial"/>
            </a:endParaRPr>
          </a:p>
        </p:txBody>
      </p:sp>
      <p:pic>
        <p:nvPicPr>
          <p:cNvPr id="4" name="Obraz 4" descr="Obraz zawierający kamień, cement&#10;&#10;Opis wygenerowany automatycznie">
            <a:extLst>
              <a:ext uri="{FF2B5EF4-FFF2-40B4-BE49-F238E27FC236}">
                <a16:creationId xmlns:a16="http://schemas.microsoft.com/office/drawing/2014/main" id="{C075F5C0-6461-B594-59A2-E13536461C15}"/>
              </a:ext>
            </a:extLst>
          </p:cNvPr>
          <p:cNvPicPr>
            <a:picLocks noChangeAspect="1"/>
          </p:cNvPicPr>
          <p:nvPr/>
        </p:nvPicPr>
        <p:blipFill rotWithShape="1">
          <a:blip r:embed="rId2"/>
          <a:srcRect l="8307" r="24842" b="2"/>
          <a:stretch/>
        </p:blipFill>
        <p:spPr>
          <a:xfrm>
            <a:off x="6531789" y="10"/>
            <a:ext cx="5660211" cy="6857990"/>
          </a:xfrm>
          <a:prstGeom prst="rect">
            <a:avLst/>
          </a:prstGeom>
        </p:spPr>
      </p:pic>
      <p:sp>
        <p:nvSpPr>
          <p:cNvPr id="21" name="Freeform: Shape 20">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17847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a:extLst>
              <a:ext uri="{FF2B5EF4-FFF2-40B4-BE49-F238E27FC236}">
                <a16:creationId xmlns:a16="http://schemas.microsoft.com/office/drawing/2014/main" id="{FDE22F01-E4C4-EF31-EE4B-E51158BF7C93}"/>
              </a:ext>
            </a:extLst>
          </p:cNvPr>
          <p:cNvSpPr>
            <a:spLocks noGrp="1"/>
          </p:cNvSpPr>
          <p:nvPr>
            <p:ph type="title"/>
          </p:nvPr>
        </p:nvSpPr>
        <p:spPr>
          <a:xfrm>
            <a:off x="525717" y="787068"/>
            <a:ext cx="5566263" cy="1455091"/>
          </a:xfrm>
        </p:spPr>
        <p:txBody>
          <a:bodyPr>
            <a:normAutofit/>
          </a:bodyPr>
          <a:lstStyle/>
          <a:p>
            <a:r>
              <a:rPr lang="pl-PL" sz="3300"/>
              <a:t>Kazimierz Jagiellończyk księciem Litewskim </a:t>
            </a:r>
          </a:p>
        </p:txBody>
      </p:sp>
      <p:sp>
        <p:nvSpPr>
          <p:cNvPr id="11" name="Freeform: Shape 1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ymbol zastępczy zawartości 2">
            <a:extLst>
              <a:ext uri="{FF2B5EF4-FFF2-40B4-BE49-F238E27FC236}">
                <a16:creationId xmlns:a16="http://schemas.microsoft.com/office/drawing/2014/main" id="{99D0D917-AFAC-9812-ED53-8AFFEB256862}"/>
              </a:ext>
            </a:extLst>
          </p:cNvPr>
          <p:cNvSpPr>
            <a:spLocks noGrp="1"/>
          </p:cNvSpPr>
          <p:nvPr>
            <p:ph idx="1"/>
          </p:nvPr>
        </p:nvSpPr>
        <p:spPr>
          <a:xfrm>
            <a:off x="525717" y="2796427"/>
            <a:ext cx="5566263" cy="3274503"/>
          </a:xfrm>
        </p:spPr>
        <p:txBody>
          <a:bodyPr vert="horz" lIns="91440" tIns="45720" rIns="91440" bIns="45720" rtlCol="0">
            <a:normAutofit/>
          </a:bodyPr>
          <a:lstStyle/>
          <a:p>
            <a:r>
              <a:rPr lang="pl-PL"/>
              <a:t>Po wielu intrygach i wojnach domowych na</a:t>
            </a:r>
            <a:r>
              <a:rPr lang="pl-PL">
                <a:ea typeface="+mn-lt"/>
                <a:cs typeface="+mn-lt"/>
              </a:rPr>
              <a:t> tron wielkiego księcia zaproponowano synowi Jagiełły, Kazimierzowi Jagiellończykowi. Król Polski Władysław III Warneńczyk zgodził się na objęcie władzy na Litwie przez Kazimierza pod warunkiem, że zostanie on królewskim namiestnikiem.</a:t>
            </a:r>
            <a:endParaRPr lang="pl-PL"/>
          </a:p>
        </p:txBody>
      </p:sp>
      <p:pic>
        <p:nvPicPr>
          <p:cNvPr id="4" name="Obraz 4" descr="Obraz zawierający tekst, człowiek, w pomieszczeniu&#10;&#10;Opis wygenerowany automatycznie">
            <a:extLst>
              <a:ext uri="{FF2B5EF4-FFF2-40B4-BE49-F238E27FC236}">
                <a16:creationId xmlns:a16="http://schemas.microsoft.com/office/drawing/2014/main" id="{343E99ED-79EF-4D76-4D37-9883CCDEDDD2}"/>
              </a:ext>
            </a:extLst>
          </p:cNvPr>
          <p:cNvPicPr>
            <a:picLocks noChangeAspect="1"/>
          </p:cNvPicPr>
          <p:nvPr/>
        </p:nvPicPr>
        <p:blipFill rotWithShape="1">
          <a:blip r:embed="rId2"/>
          <a:srcRect l="17465"/>
          <a:stretch/>
        </p:blipFill>
        <p:spPr>
          <a:xfrm>
            <a:off x="6531789" y="10"/>
            <a:ext cx="5660211" cy="6857990"/>
          </a:xfrm>
          <a:prstGeom prst="rect">
            <a:avLst/>
          </a:prstGeom>
        </p:spPr>
      </p:pic>
      <p:sp>
        <p:nvSpPr>
          <p:cNvPr id="21" name="Freeform: Shape 20">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26819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4" name="Rectangle 10">
            <a:extLst>
              <a:ext uri="{FF2B5EF4-FFF2-40B4-BE49-F238E27FC236}">
                <a16:creationId xmlns:a16="http://schemas.microsoft.com/office/drawing/2014/main" id="{F420BC5C-C418-4843-B04B-6918968D0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1A9970C-40A8-6061-5F33-AA1524971250}"/>
              </a:ext>
            </a:extLst>
          </p:cNvPr>
          <p:cNvSpPr>
            <a:spLocks noGrp="1"/>
          </p:cNvSpPr>
          <p:nvPr>
            <p:ph type="title"/>
          </p:nvPr>
        </p:nvSpPr>
        <p:spPr>
          <a:xfrm>
            <a:off x="517871" y="976160"/>
            <a:ext cx="4767930" cy="1848734"/>
          </a:xfrm>
        </p:spPr>
        <p:txBody>
          <a:bodyPr>
            <a:normAutofit/>
          </a:bodyPr>
          <a:lstStyle/>
          <a:p>
            <a:r>
              <a:rPr lang="pl-PL"/>
              <a:t>Oba kraje pod  władaniem tego samego króla </a:t>
            </a:r>
          </a:p>
        </p:txBody>
      </p:sp>
      <p:sp>
        <p:nvSpPr>
          <p:cNvPr id="35" name="Freeform: Shape 12">
            <a:extLst>
              <a:ext uri="{FF2B5EF4-FFF2-40B4-BE49-F238E27FC236}">
                <a16:creationId xmlns:a16="http://schemas.microsoft.com/office/drawing/2014/main" id="{13E5F285-BD95-4989-B20B-778990159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839951" cy="1423657"/>
          </a:xfrm>
          <a:custGeom>
            <a:avLst/>
            <a:gdLst>
              <a:gd name="connsiteX0" fmla="*/ 0 w 2331138"/>
              <a:gd name="connsiteY0" fmla="*/ 0 h 3352676"/>
              <a:gd name="connsiteX1" fmla="*/ 2331138 w 2331138"/>
              <a:gd name="connsiteY1" fmla="*/ 0 h 3352676"/>
              <a:gd name="connsiteX2" fmla="*/ 2331138 w 2331138"/>
              <a:gd name="connsiteY2" fmla="*/ 3352676 h 3352676"/>
              <a:gd name="connsiteX3" fmla="*/ 2097210 w 2331138"/>
              <a:gd name="connsiteY3" fmla="*/ 3226228 h 3352676"/>
              <a:gd name="connsiteX4" fmla="*/ 214881 w 2331138"/>
              <a:gd name="connsiteY4" fmla="*/ 1176738 h 3352676"/>
              <a:gd name="connsiteX5" fmla="*/ 1129 w 2331138"/>
              <a:gd name="connsiteY5" fmla="*/ 67475 h 33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6" name="Graphic 78">
            <a:extLst>
              <a:ext uri="{FF2B5EF4-FFF2-40B4-BE49-F238E27FC236}">
                <a16:creationId xmlns:a16="http://schemas.microsoft.com/office/drawing/2014/main" id="{6C02F4BE-6538-4CAD-B506-5FEB41D37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4415" y="3039261"/>
            <a:ext cx="1020166" cy="45718"/>
            <a:chOff x="4886325" y="3371754"/>
            <a:chExt cx="2418492" cy="113728"/>
          </a:xfrm>
          <a:solidFill>
            <a:schemeClr val="accent1"/>
          </a:solidFill>
        </p:grpSpPr>
        <p:sp>
          <p:nvSpPr>
            <p:cNvPr id="16" name="Graphic 78">
              <a:extLst>
                <a:ext uri="{FF2B5EF4-FFF2-40B4-BE49-F238E27FC236}">
                  <a16:creationId xmlns:a16="http://schemas.microsoft.com/office/drawing/2014/main" id="{3937246C-D7B5-4CC9-B979-0999DFD5B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7" name="Graphic 78">
              <a:extLst>
                <a:ext uri="{FF2B5EF4-FFF2-40B4-BE49-F238E27FC236}">
                  <a16:creationId xmlns:a16="http://schemas.microsoft.com/office/drawing/2014/main" id="{559392DF-C926-44F7-920D-C232D60C05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8" name="Graphic 78">
                <a:extLst>
                  <a:ext uri="{FF2B5EF4-FFF2-40B4-BE49-F238E27FC236}">
                    <a16:creationId xmlns:a16="http://schemas.microsoft.com/office/drawing/2014/main" id="{437FE2E3-579D-4AA7-8775-C78D1D5631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A6A05323-CAFA-4D34-83D6-3B23B0208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0" name="Graphic 78">
                <a:extLst>
                  <a:ext uri="{FF2B5EF4-FFF2-40B4-BE49-F238E27FC236}">
                    <a16:creationId xmlns:a16="http://schemas.microsoft.com/office/drawing/2014/main" id="{D49C45E0-CA07-4FD4-9097-BF313F498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1" name="Graphic 78">
                <a:extLst>
                  <a:ext uri="{FF2B5EF4-FFF2-40B4-BE49-F238E27FC236}">
                    <a16:creationId xmlns:a16="http://schemas.microsoft.com/office/drawing/2014/main" id="{1EC741B7-EEE8-43D3-9F8E-C2B4DD196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7" name="Content Placeholder 7">
            <a:extLst>
              <a:ext uri="{FF2B5EF4-FFF2-40B4-BE49-F238E27FC236}">
                <a16:creationId xmlns:a16="http://schemas.microsoft.com/office/drawing/2014/main" id="{C2D7B25E-A440-4CFF-0010-C0CE7C9061A3}"/>
              </a:ext>
            </a:extLst>
          </p:cNvPr>
          <p:cNvSpPr>
            <a:spLocks noGrp="1"/>
          </p:cNvSpPr>
          <p:nvPr>
            <p:ph idx="1"/>
          </p:nvPr>
        </p:nvSpPr>
        <p:spPr>
          <a:xfrm>
            <a:off x="517871" y="3299404"/>
            <a:ext cx="4767930" cy="2745750"/>
          </a:xfrm>
        </p:spPr>
        <p:txBody>
          <a:bodyPr vert="horz" lIns="91440" tIns="45720" rIns="91440" bIns="45720" rtlCol="0" anchor="t">
            <a:normAutofit fontScale="92500" lnSpcReduction="20000"/>
          </a:bodyPr>
          <a:lstStyle/>
          <a:p>
            <a:r>
              <a:rPr lang="en-US">
                <a:ea typeface="+mn-lt"/>
                <a:cs typeface="+mn-lt"/>
              </a:rPr>
              <a:t> Po </a:t>
            </a:r>
            <a:r>
              <a:rPr lang="en-US" err="1">
                <a:ea typeface="+mn-lt"/>
                <a:cs typeface="+mn-lt"/>
              </a:rPr>
              <a:t>śmierci</a:t>
            </a:r>
            <a:r>
              <a:rPr lang="en-US">
                <a:ea typeface="+mn-lt"/>
                <a:cs typeface="+mn-lt"/>
              </a:rPr>
              <a:t> Władysława III w bitwie pod </a:t>
            </a:r>
            <a:r>
              <a:rPr lang="en-US" err="1">
                <a:ea typeface="+mn-lt"/>
                <a:cs typeface="+mn-lt"/>
              </a:rPr>
              <a:t>Warną</a:t>
            </a:r>
            <a:r>
              <a:rPr lang="en-US">
                <a:ea typeface="+mn-lt"/>
                <a:cs typeface="+mn-lt"/>
              </a:rPr>
              <a:t> w 1444 </a:t>
            </a:r>
            <a:r>
              <a:rPr lang="en-US" err="1">
                <a:ea typeface="+mn-lt"/>
                <a:cs typeface="+mn-lt"/>
              </a:rPr>
              <a:t>sejm</a:t>
            </a:r>
            <a:r>
              <a:rPr lang="en-US">
                <a:ea typeface="+mn-lt"/>
                <a:cs typeface="+mn-lt"/>
              </a:rPr>
              <a:t> </a:t>
            </a:r>
            <a:r>
              <a:rPr lang="en-US" err="1">
                <a:ea typeface="+mn-lt"/>
                <a:cs typeface="+mn-lt"/>
              </a:rPr>
              <a:t>polski</a:t>
            </a:r>
            <a:r>
              <a:rPr lang="en-US">
                <a:ea typeface="+mn-lt"/>
                <a:cs typeface="+mn-lt"/>
              </a:rPr>
              <a:t> </a:t>
            </a:r>
            <a:r>
              <a:rPr lang="en-US" err="1">
                <a:ea typeface="+mn-lt"/>
                <a:cs typeface="+mn-lt"/>
              </a:rPr>
              <a:t>zaproponował</a:t>
            </a:r>
            <a:r>
              <a:rPr lang="en-US">
                <a:ea typeface="+mn-lt"/>
                <a:cs typeface="+mn-lt"/>
              </a:rPr>
              <a:t> </a:t>
            </a:r>
            <a:r>
              <a:rPr lang="en-US" err="1">
                <a:ea typeface="+mn-lt"/>
                <a:cs typeface="+mn-lt"/>
              </a:rPr>
              <a:t>Kazimierzowi</a:t>
            </a:r>
            <a:r>
              <a:rPr lang="en-US">
                <a:ea typeface="+mn-lt"/>
                <a:cs typeface="+mn-lt"/>
              </a:rPr>
              <a:t> </a:t>
            </a:r>
            <a:r>
              <a:rPr lang="en-US" err="1">
                <a:ea typeface="+mn-lt"/>
                <a:cs typeface="+mn-lt"/>
              </a:rPr>
              <a:t>Jagiellończykowi</a:t>
            </a:r>
            <a:r>
              <a:rPr lang="en-US">
                <a:ea typeface="+mn-lt"/>
                <a:cs typeface="+mn-lt"/>
              </a:rPr>
              <a:t> </a:t>
            </a:r>
            <a:r>
              <a:rPr lang="en-US" err="1">
                <a:ea typeface="+mn-lt"/>
                <a:cs typeface="+mn-lt"/>
              </a:rPr>
              <a:t>tron</a:t>
            </a:r>
            <a:r>
              <a:rPr lang="en-US">
                <a:ea typeface="+mn-lt"/>
                <a:cs typeface="+mn-lt"/>
              </a:rPr>
              <a:t> </a:t>
            </a:r>
            <a:r>
              <a:rPr lang="en-US" err="1">
                <a:ea typeface="+mn-lt"/>
                <a:cs typeface="+mn-lt"/>
              </a:rPr>
              <a:t>polski</a:t>
            </a:r>
            <a:r>
              <a:rPr lang="en-US">
                <a:ea typeface="+mn-lt"/>
                <a:cs typeface="+mn-lt"/>
              </a:rPr>
              <a:t>, co </a:t>
            </a:r>
            <a:r>
              <a:rPr lang="en-US" err="1">
                <a:ea typeface="+mn-lt"/>
                <a:cs typeface="+mn-lt"/>
              </a:rPr>
              <a:t>miało</a:t>
            </a:r>
            <a:r>
              <a:rPr lang="en-US">
                <a:ea typeface="+mn-lt"/>
                <a:cs typeface="+mn-lt"/>
              </a:rPr>
              <a:t> </a:t>
            </a:r>
            <a:r>
              <a:rPr lang="en-US" err="1">
                <a:ea typeface="+mn-lt"/>
                <a:cs typeface="+mn-lt"/>
              </a:rPr>
              <a:t>rozwiązać</a:t>
            </a:r>
            <a:r>
              <a:rPr lang="en-US">
                <a:ea typeface="+mn-lt"/>
                <a:cs typeface="+mn-lt"/>
              </a:rPr>
              <a:t> problem </a:t>
            </a:r>
            <a:r>
              <a:rPr lang="en-US" err="1">
                <a:ea typeface="+mn-lt"/>
                <a:cs typeface="+mn-lt"/>
              </a:rPr>
              <a:t>uniezależniania</a:t>
            </a:r>
            <a:r>
              <a:rPr lang="en-US">
                <a:ea typeface="+mn-lt"/>
                <a:cs typeface="+mn-lt"/>
              </a:rPr>
              <a:t> </a:t>
            </a:r>
            <a:r>
              <a:rPr lang="en-US" err="1">
                <a:ea typeface="+mn-lt"/>
                <a:cs typeface="+mn-lt"/>
              </a:rPr>
              <a:t>się</a:t>
            </a:r>
            <a:r>
              <a:rPr lang="en-US">
                <a:ea typeface="+mn-lt"/>
                <a:cs typeface="+mn-lt"/>
              </a:rPr>
              <a:t> </a:t>
            </a:r>
            <a:r>
              <a:rPr lang="en-US" err="1">
                <a:ea typeface="+mn-lt"/>
                <a:cs typeface="+mn-lt"/>
              </a:rPr>
              <a:t>Litwy</a:t>
            </a:r>
            <a:r>
              <a:rPr lang="en-US">
                <a:ea typeface="+mn-lt"/>
                <a:cs typeface="+mn-lt"/>
              </a:rPr>
              <a:t>. Spory </a:t>
            </a:r>
            <a:r>
              <a:rPr lang="en-US" err="1">
                <a:ea typeface="+mn-lt"/>
                <a:cs typeface="+mn-lt"/>
              </a:rPr>
              <a:t>proceduralne</a:t>
            </a:r>
            <a:r>
              <a:rPr lang="en-US">
                <a:ea typeface="+mn-lt"/>
                <a:cs typeface="+mn-lt"/>
              </a:rPr>
              <a:t> </a:t>
            </a:r>
            <a:r>
              <a:rPr lang="en-US" err="1">
                <a:ea typeface="+mn-lt"/>
                <a:cs typeface="+mn-lt"/>
              </a:rPr>
              <a:t>między</a:t>
            </a:r>
            <a:r>
              <a:rPr lang="en-US">
                <a:ea typeface="+mn-lt"/>
                <a:cs typeface="+mn-lt"/>
              </a:rPr>
              <a:t> </a:t>
            </a:r>
            <a:r>
              <a:rPr lang="en-US" err="1">
                <a:ea typeface="+mn-lt"/>
                <a:cs typeface="+mn-lt"/>
              </a:rPr>
              <a:t>radą</a:t>
            </a:r>
            <a:r>
              <a:rPr lang="en-US">
                <a:ea typeface="+mn-lt"/>
                <a:cs typeface="+mn-lt"/>
              </a:rPr>
              <a:t> </a:t>
            </a:r>
            <a:r>
              <a:rPr lang="en-US" err="1">
                <a:ea typeface="+mn-lt"/>
                <a:cs typeface="+mn-lt"/>
              </a:rPr>
              <a:t>litewską</a:t>
            </a:r>
            <a:r>
              <a:rPr lang="en-US">
                <a:ea typeface="+mn-lt"/>
                <a:cs typeface="+mn-lt"/>
              </a:rPr>
              <a:t> a </a:t>
            </a:r>
            <a:r>
              <a:rPr lang="en-US" err="1">
                <a:ea typeface="+mn-lt"/>
                <a:cs typeface="+mn-lt"/>
              </a:rPr>
              <a:t>polskimi</a:t>
            </a:r>
            <a:r>
              <a:rPr lang="en-US">
                <a:ea typeface="+mn-lt"/>
                <a:cs typeface="+mn-lt"/>
              </a:rPr>
              <a:t> </a:t>
            </a:r>
            <a:r>
              <a:rPr lang="en-US" err="1">
                <a:ea typeface="+mn-lt"/>
                <a:cs typeface="+mn-lt"/>
              </a:rPr>
              <a:t>negocjatorami</a:t>
            </a:r>
            <a:r>
              <a:rPr lang="en-US">
                <a:ea typeface="+mn-lt"/>
                <a:cs typeface="+mn-lt"/>
              </a:rPr>
              <a:t> </a:t>
            </a:r>
            <a:r>
              <a:rPr lang="en-US" err="1">
                <a:ea typeface="+mn-lt"/>
                <a:cs typeface="+mn-lt"/>
              </a:rPr>
              <a:t>trwały</a:t>
            </a:r>
            <a:r>
              <a:rPr lang="en-US">
                <a:ea typeface="+mn-lt"/>
                <a:cs typeface="+mn-lt"/>
              </a:rPr>
              <a:t> do </a:t>
            </a:r>
            <a:r>
              <a:rPr lang="en-US" err="1">
                <a:ea typeface="+mn-lt"/>
                <a:cs typeface="+mn-lt"/>
              </a:rPr>
              <a:t>końca</a:t>
            </a:r>
            <a:r>
              <a:rPr lang="en-US">
                <a:ea typeface="+mn-lt"/>
                <a:cs typeface="+mn-lt"/>
              </a:rPr>
              <a:t> 1446.Po </a:t>
            </a:r>
            <a:r>
              <a:rPr lang="en-US" err="1">
                <a:ea typeface="+mn-lt"/>
                <a:cs typeface="+mn-lt"/>
              </a:rPr>
              <a:t>koronacji</a:t>
            </a:r>
            <a:r>
              <a:rPr lang="en-US">
                <a:ea typeface="+mn-lt"/>
                <a:cs typeface="+mn-lt"/>
              </a:rPr>
              <a:t> </a:t>
            </a:r>
            <a:r>
              <a:rPr lang="en-US" err="1">
                <a:ea typeface="+mn-lt"/>
                <a:cs typeface="+mn-lt"/>
              </a:rPr>
              <a:t>Kazimierza</a:t>
            </a:r>
            <a:r>
              <a:rPr lang="en-US">
                <a:ea typeface="+mn-lt"/>
                <a:cs typeface="+mn-lt"/>
              </a:rPr>
              <a:t> </a:t>
            </a:r>
            <a:r>
              <a:rPr lang="en-US" err="1">
                <a:ea typeface="+mn-lt"/>
                <a:cs typeface="+mn-lt"/>
              </a:rPr>
              <a:t>na</a:t>
            </a:r>
            <a:r>
              <a:rPr lang="en-US">
                <a:ea typeface="+mn-lt"/>
                <a:cs typeface="+mn-lt"/>
              </a:rPr>
              <a:t> </a:t>
            </a:r>
            <a:r>
              <a:rPr lang="en-US" err="1">
                <a:ea typeface="+mn-lt"/>
                <a:cs typeface="+mn-lt"/>
              </a:rPr>
              <a:t>króla</a:t>
            </a:r>
            <a:r>
              <a:rPr lang="en-US">
                <a:ea typeface="+mn-lt"/>
                <a:cs typeface="+mn-lt"/>
              </a:rPr>
              <a:t> Polski </a:t>
            </a:r>
            <a:r>
              <a:rPr lang="en-US" err="1">
                <a:ea typeface="+mn-lt"/>
                <a:cs typeface="+mn-lt"/>
              </a:rPr>
              <a:t>odnowiono</a:t>
            </a:r>
            <a:r>
              <a:rPr lang="en-US">
                <a:ea typeface="+mn-lt"/>
                <a:cs typeface="+mn-lt"/>
              </a:rPr>
              <a:t> </a:t>
            </a:r>
            <a:r>
              <a:rPr lang="en-US" err="1">
                <a:ea typeface="+mn-lt"/>
                <a:cs typeface="+mn-lt"/>
              </a:rPr>
              <a:t>unię</a:t>
            </a:r>
            <a:r>
              <a:rPr lang="en-US">
                <a:ea typeface="+mn-lt"/>
                <a:cs typeface="+mn-lt"/>
              </a:rPr>
              <a:t> </a:t>
            </a:r>
            <a:r>
              <a:rPr lang="en-US" err="1">
                <a:ea typeface="+mn-lt"/>
                <a:cs typeface="+mn-lt"/>
              </a:rPr>
              <a:t>dynastyczną</a:t>
            </a:r>
            <a:r>
              <a:rPr lang="en-US">
                <a:ea typeface="+mn-lt"/>
                <a:cs typeface="+mn-lt"/>
              </a:rPr>
              <a:t> </a:t>
            </a:r>
            <a:r>
              <a:rPr lang="en-US" err="1">
                <a:ea typeface="+mn-lt"/>
                <a:cs typeface="+mn-lt"/>
              </a:rPr>
              <a:t>obu</a:t>
            </a:r>
            <a:r>
              <a:rPr lang="en-US">
                <a:ea typeface="+mn-lt"/>
                <a:cs typeface="+mn-lt"/>
              </a:rPr>
              <a:t> </a:t>
            </a:r>
            <a:r>
              <a:rPr lang="en-US" err="1">
                <a:ea typeface="+mn-lt"/>
                <a:cs typeface="+mn-lt"/>
              </a:rPr>
              <a:t>państw</a:t>
            </a:r>
            <a:r>
              <a:rPr lang="en-US">
                <a:ea typeface="+mn-lt"/>
                <a:cs typeface="+mn-lt"/>
              </a:rPr>
              <a:t>.</a:t>
            </a:r>
            <a:endParaRPr lang="pl-PL" err="1"/>
          </a:p>
        </p:txBody>
      </p:sp>
      <p:pic>
        <p:nvPicPr>
          <p:cNvPr id="4" name="Obraz 4" descr="Obraz zawierający mapa&#10;&#10;Opis wygenerowany automatycznie">
            <a:extLst>
              <a:ext uri="{FF2B5EF4-FFF2-40B4-BE49-F238E27FC236}">
                <a16:creationId xmlns:a16="http://schemas.microsoft.com/office/drawing/2014/main" id="{D2E9EDAD-379E-E704-B307-9A5E361BB199}"/>
              </a:ext>
            </a:extLst>
          </p:cNvPr>
          <p:cNvPicPr>
            <a:picLocks noChangeAspect="1"/>
          </p:cNvPicPr>
          <p:nvPr/>
        </p:nvPicPr>
        <p:blipFill rotWithShape="1">
          <a:blip r:embed="rId2"/>
          <a:srcRect t="2500" r="-1" b="-1"/>
          <a:stretch/>
        </p:blipFill>
        <p:spPr>
          <a:xfrm>
            <a:off x="5980742" y="565167"/>
            <a:ext cx="5654663" cy="5654663"/>
          </a:xfrm>
          <a:prstGeom prst="rect">
            <a:avLst/>
          </a:prstGeom>
        </p:spPr>
      </p:pic>
      <p:sp>
        <p:nvSpPr>
          <p:cNvPr id="38" name="Freeform: Shape 22">
            <a:extLst>
              <a:ext uri="{FF2B5EF4-FFF2-40B4-BE49-F238E27FC236}">
                <a16:creationId xmlns:a16="http://schemas.microsoft.com/office/drawing/2014/main" id="{6B6061A8-D267-4967-AF47-C3CC45138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99042" y="4951350"/>
            <a:ext cx="4292956" cy="1927671"/>
          </a:xfrm>
          <a:custGeom>
            <a:avLst/>
            <a:gdLst>
              <a:gd name="connsiteX0" fmla="*/ 0 w 4238069"/>
              <a:gd name="connsiteY0" fmla="*/ 0 h 1903025"/>
              <a:gd name="connsiteX1" fmla="*/ 113310 w 4238069"/>
              <a:gd name="connsiteY1" fmla="*/ 8960 h 1903025"/>
              <a:gd name="connsiteX2" fmla="*/ 291503 w 4238069"/>
              <a:gd name="connsiteY2" fmla="*/ 37000 h 1903025"/>
              <a:gd name="connsiteX3" fmla="*/ 3082930 w 4238069"/>
              <a:gd name="connsiteY3" fmla="*/ 1104916 h 1903025"/>
              <a:gd name="connsiteX4" fmla="*/ 3881548 w 4238069"/>
              <a:gd name="connsiteY4" fmla="*/ 1668276 h 1903025"/>
              <a:gd name="connsiteX5" fmla="*/ 4238069 w 4238069"/>
              <a:gd name="connsiteY5" fmla="*/ 1903025 h 1903025"/>
              <a:gd name="connsiteX6" fmla="*/ 0 w 4238069"/>
              <a:gd name="connsiteY6" fmla="*/ 1903025 h 190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8069" h="1903025">
                <a:moveTo>
                  <a:pt x="0" y="0"/>
                </a:moveTo>
                <a:lnTo>
                  <a:pt x="113310" y="8960"/>
                </a:lnTo>
                <a:cubicBezTo>
                  <a:pt x="173365" y="16155"/>
                  <a:pt x="232870" y="25632"/>
                  <a:pt x="291503" y="37000"/>
                </a:cubicBezTo>
                <a:cubicBezTo>
                  <a:pt x="1250780" y="222537"/>
                  <a:pt x="2264787" y="499636"/>
                  <a:pt x="3082930" y="1104916"/>
                </a:cubicBezTo>
                <a:cubicBezTo>
                  <a:pt x="3348371" y="1301283"/>
                  <a:pt x="3614239" y="1488349"/>
                  <a:pt x="3881548" y="1668276"/>
                </a:cubicBezTo>
                <a:lnTo>
                  <a:pt x="4238069" y="1903025"/>
                </a:lnTo>
                <a:lnTo>
                  <a:pt x="0" y="190302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9" name="Group 24">
            <a:extLst>
              <a:ext uri="{FF2B5EF4-FFF2-40B4-BE49-F238E27FC236}">
                <a16:creationId xmlns:a16="http://schemas.microsoft.com/office/drawing/2014/main" id="{12DB770A-658D-4212-9BF2-236070D5D7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447993" y="5742897"/>
            <a:ext cx="886141" cy="802496"/>
            <a:chOff x="10948005" y="3272152"/>
            <a:chExt cx="868640" cy="786648"/>
          </a:xfrm>
          <a:solidFill>
            <a:schemeClr val="accent3">
              <a:lumMod val="60000"/>
              <a:lumOff val="40000"/>
            </a:schemeClr>
          </a:solidFill>
        </p:grpSpPr>
        <p:sp>
          <p:nvSpPr>
            <p:cNvPr id="26" name="Freeform: Shape 25">
              <a:extLst>
                <a:ext uri="{FF2B5EF4-FFF2-40B4-BE49-F238E27FC236}">
                  <a16:creationId xmlns:a16="http://schemas.microsoft.com/office/drawing/2014/main" id="{A9B99195-76A3-4B90-8F45-BAEF05699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Freeform: Shape 26">
              <a:extLst>
                <a:ext uri="{FF2B5EF4-FFF2-40B4-BE49-F238E27FC236}">
                  <a16:creationId xmlns:a16="http://schemas.microsoft.com/office/drawing/2014/main" id="{F1029419-581A-4B40-B3E3-BD5931F99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8" name="Freeform: Shape 27">
              <a:extLst>
                <a:ext uri="{FF2B5EF4-FFF2-40B4-BE49-F238E27FC236}">
                  <a16:creationId xmlns:a16="http://schemas.microsoft.com/office/drawing/2014/main" id="{38F181C6-C3A7-463D-B837-E6FB1B08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9" name="Graphic 12">
              <a:extLst>
                <a:ext uri="{FF2B5EF4-FFF2-40B4-BE49-F238E27FC236}">
                  <a16:creationId xmlns:a16="http://schemas.microsoft.com/office/drawing/2014/main" id="{FB6F6AFA-67F5-4D3A-839B-6B3980B6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30" name="Graphic 15">
              <a:extLst>
                <a:ext uri="{FF2B5EF4-FFF2-40B4-BE49-F238E27FC236}">
                  <a16:creationId xmlns:a16="http://schemas.microsoft.com/office/drawing/2014/main" id="{E9F49015-3756-46EC-AF1A-2F33219CB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1" name="Graphic 15">
              <a:extLst>
                <a:ext uri="{FF2B5EF4-FFF2-40B4-BE49-F238E27FC236}">
                  <a16:creationId xmlns:a16="http://schemas.microsoft.com/office/drawing/2014/main" id="{44C1E606-364B-4793-83A8-61AC96EDB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D62BB33-881E-4E43-A746-75C1E7C32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474140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a:extLst>
              <a:ext uri="{FF2B5EF4-FFF2-40B4-BE49-F238E27FC236}">
                <a16:creationId xmlns:a16="http://schemas.microsoft.com/office/drawing/2014/main" id="{24ABCC96-673D-D0F2-DCD7-D8384D1F4E56}"/>
              </a:ext>
            </a:extLst>
          </p:cNvPr>
          <p:cNvSpPr>
            <a:spLocks noGrp="1"/>
          </p:cNvSpPr>
          <p:nvPr>
            <p:ph type="title"/>
          </p:nvPr>
        </p:nvSpPr>
        <p:spPr>
          <a:xfrm>
            <a:off x="525717" y="787068"/>
            <a:ext cx="5566263" cy="1455091"/>
          </a:xfrm>
        </p:spPr>
        <p:txBody>
          <a:bodyPr>
            <a:normAutofit/>
          </a:bodyPr>
          <a:lstStyle/>
          <a:p>
            <a:r>
              <a:rPr lang="pl-PL"/>
              <a:t>Unia lubelska </a:t>
            </a:r>
          </a:p>
        </p:txBody>
      </p:sp>
      <p:sp>
        <p:nvSpPr>
          <p:cNvPr id="12" name="Freeform: Shape 11">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5"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6"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7"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0"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ymbol zastępczy zawartości 2">
            <a:extLst>
              <a:ext uri="{FF2B5EF4-FFF2-40B4-BE49-F238E27FC236}">
                <a16:creationId xmlns:a16="http://schemas.microsoft.com/office/drawing/2014/main" id="{A9A49253-F296-10B6-E764-917BE662FFB4}"/>
              </a:ext>
            </a:extLst>
          </p:cNvPr>
          <p:cNvSpPr>
            <a:spLocks noGrp="1"/>
          </p:cNvSpPr>
          <p:nvPr>
            <p:ph idx="1"/>
          </p:nvPr>
        </p:nvSpPr>
        <p:spPr>
          <a:xfrm>
            <a:off x="525717" y="2796427"/>
            <a:ext cx="5566263" cy="3274503"/>
          </a:xfrm>
        </p:spPr>
        <p:txBody>
          <a:bodyPr vert="horz" lIns="91440" tIns="45720" rIns="91440" bIns="45720" rtlCol="0">
            <a:normAutofit/>
          </a:bodyPr>
          <a:lstStyle/>
          <a:p>
            <a:pPr>
              <a:lnSpc>
                <a:spcPct val="100000"/>
              </a:lnSpc>
            </a:pPr>
            <a:r>
              <a:rPr lang="pl-PL" sz="1600" b="1">
                <a:ea typeface="+mn-lt"/>
                <a:cs typeface="+mn-lt"/>
              </a:rPr>
              <a:t>Unia lubelska</a:t>
            </a:r>
            <a:r>
              <a:rPr lang="pl-PL" sz="1600">
                <a:ea typeface="+mn-lt"/>
                <a:cs typeface="+mn-lt"/>
              </a:rPr>
              <a:t> – porozumienie pomiędzy stanami Korony Królestwa Polskiego i Wielkiego Księstwa Litewskiego zawarte 1 lipca 1569 na sejmie walnym w Lublinie. Określana jako unia realna, w odróżnieniu od poprzednich, wiążących oba państwa tylko osobą władcy (unia personalna). Została przyjęta 28 czerwca, a podpisana 1 lipca 1569, ostatecznie ratyfikowana przez króla 4 lipca 1569.W jej wyniku powstało państwo znane w historiografii jako Rzeczpospolita Obojga Narodów – ze wspólnym monarchą, herbem, sejmem, walutą, polityką zagraniczną i obronną – zachowano odrębny skarb, urzędy, wojsko i sądownictwo.</a:t>
            </a:r>
            <a:endParaRPr lang="pl-PL" sz="1600"/>
          </a:p>
        </p:txBody>
      </p:sp>
      <p:pic>
        <p:nvPicPr>
          <p:cNvPr id="5" name="Obraz 5">
            <a:extLst>
              <a:ext uri="{FF2B5EF4-FFF2-40B4-BE49-F238E27FC236}">
                <a16:creationId xmlns:a16="http://schemas.microsoft.com/office/drawing/2014/main" id="{8D0BE011-8F30-EE92-D138-08B165A6F75C}"/>
              </a:ext>
            </a:extLst>
          </p:cNvPr>
          <p:cNvPicPr>
            <a:picLocks noChangeAspect="1"/>
          </p:cNvPicPr>
          <p:nvPr/>
        </p:nvPicPr>
        <p:blipFill rotWithShape="1">
          <a:blip r:embed="rId2"/>
          <a:srcRect l="28158" r="23560" b="1"/>
          <a:stretch/>
        </p:blipFill>
        <p:spPr>
          <a:xfrm>
            <a:off x="6531789" y="10"/>
            <a:ext cx="5660211" cy="6857990"/>
          </a:xfrm>
          <a:prstGeom prst="rect">
            <a:avLst/>
          </a:prstGeom>
        </p:spPr>
      </p:pic>
      <p:sp>
        <p:nvSpPr>
          <p:cNvPr id="22" name="Freeform: Shape 21">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4" name="Group 23">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5" name="Freeform: Shape 24">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Freeform: Shape 26">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8"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97545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a:extLst>
              <a:ext uri="{FF2B5EF4-FFF2-40B4-BE49-F238E27FC236}">
                <a16:creationId xmlns:a16="http://schemas.microsoft.com/office/drawing/2014/main" id="{86643153-5AA5-7304-2F0A-B32DEB4D3ABD}"/>
              </a:ext>
            </a:extLst>
          </p:cNvPr>
          <p:cNvSpPr>
            <a:spLocks noGrp="1"/>
          </p:cNvSpPr>
          <p:nvPr>
            <p:ph type="title"/>
          </p:nvPr>
        </p:nvSpPr>
        <p:spPr>
          <a:xfrm>
            <a:off x="525717" y="787068"/>
            <a:ext cx="5566263" cy="1455091"/>
          </a:xfrm>
        </p:spPr>
        <p:txBody>
          <a:bodyPr vert="horz" lIns="91440" tIns="45720" rIns="91440" bIns="45720" rtlCol="0">
            <a:normAutofit/>
          </a:bodyPr>
          <a:lstStyle/>
          <a:p>
            <a:r>
              <a:rPr lang="pl-PL" i="0">
                <a:latin typeface="Arial"/>
                <a:cs typeface="Arial"/>
              </a:rPr>
              <a:t>Rzeczpospolita Obojga Narodów</a:t>
            </a:r>
            <a:endParaRPr lang="pl-PL">
              <a:latin typeface="Arial"/>
              <a:cs typeface="Arial"/>
            </a:endParaRPr>
          </a:p>
          <a:p>
            <a:endParaRPr lang="pl-PL"/>
          </a:p>
        </p:txBody>
      </p:sp>
      <p:sp>
        <p:nvSpPr>
          <p:cNvPr id="11" name="Freeform: Shape 1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ymbol zastępczy zawartości 2">
            <a:extLst>
              <a:ext uri="{FF2B5EF4-FFF2-40B4-BE49-F238E27FC236}">
                <a16:creationId xmlns:a16="http://schemas.microsoft.com/office/drawing/2014/main" id="{7038258C-4C0B-74DB-DB87-2CEB0F0DEFCE}"/>
              </a:ext>
            </a:extLst>
          </p:cNvPr>
          <p:cNvSpPr>
            <a:spLocks noGrp="1"/>
          </p:cNvSpPr>
          <p:nvPr>
            <p:ph idx="1"/>
          </p:nvPr>
        </p:nvSpPr>
        <p:spPr>
          <a:xfrm>
            <a:off x="525717" y="2796427"/>
            <a:ext cx="5566263" cy="3274503"/>
          </a:xfrm>
        </p:spPr>
        <p:txBody>
          <a:bodyPr vert="horz" lIns="91440" tIns="45720" rIns="91440" bIns="45720" rtlCol="0">
            <a:normAutofit/>
          </a:bodyPr>
          <a:lstStyle/>
          <a:p>
            <a:pPr>
              <a:lnSpc>
                <a:spcPct val="100000"/>
              </a:lnSpc>
            </a:pPr>
            <a:r>
              <a:rPr lang="pl-PL">
                <a:ea typeface="+mn-lt"/>
                <a:cs typeface="+mn-lt"/>
              </a:rPr>
              <a:t>XVII i XVIII wiek upłynęły pod znakiem wojen z Moskwą i Szwedami oraz buntu kozackiego pod wodzą Chmielnickiego, w wyniku tych wydarzeń Litwa utraciła dużą część kresów wschodnich. W czasie szwedzkiego najazdu hetman wielki litewski Janusz Radziwiłł zawarł w Kiejdanach unię ze Szwedami, co oznaczało zerwanie traktatów z Polską i króla szwedzkiego Karola X Gustawa władcą zwierzchnim Litwy</a:t>
            </a:r>
            <a:endParaRPr lang="pl-PL"/>
          </a:p>
        </p:txBody>
      </p:sp>
      <p:pic>
        <p:nvPicPr>
          <p:cNvPr id="4" name="Obraz 4" descr="Obraz zawierający mapa&#10;&#10;Opis wygenerowany automatycznie">
            <a:extLst>
              <a:ext uri="{FF2B5EF4-FFF2-40B4-BE49-F238E27FC236}">
                <a16:creationId xmlns:a16="http://schemas.microsoft.com/office/drawing/2014/main" id="{FDBE98E2-2B8E-BA52-F0CA-3B497E5A9951}"/>
              </a:ext>
            </a:extLst>
          </p:cNvPr>
          <p:cNvPicPr>
            <a:picLocks noChangeAspect="1"/>
          </p:cNvPicPr>
          <p:nvPr/>
        </p:nvPicPr>
        <p:blipFill rotWithShape="1">
          <a:blip r:embed="rId2"/>
          <a:srcRect l="19334" r="15877" b="1"/>
          <a:stretch/>
        </p:blipFill>
        <p:spPr>
          <a:xfrm>
            <a:off x="6531789" y="10"/>
            <a:ext cx="5660211" cy="6857990"/>
          </a:xfrm>
          <a:prstGeom prst="rect">
            <a:avLst/>
          </a:prstGeom>
        </p:spPr>
      </p:pic>
      <p:sp>
        <p:nvSpPr>
          <p:cNvPr id="21" name="Freeform: Shape 20">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252420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a:extLst>
              <a:ext uri="{FF2B5EF4-FFF2-40B4-BE49-F238E27FC236}">
                <a16:creationId xmlns:a16="http://schemas.microsoft.com/office/drawing/2014/main" id="{C02717A7-9670-974F-3263-8D1E9A23DBDF}"/>
              </a:ext>
            </a:extLst>
          </p:cNvPr>
          <p:cNvSpPr>
            <a:spLocks noGrp="1"/>
          </p:cNvSpPr>
          <p:nvPr>
            <p:ph type="title"/>
          </p:nvPr>
        </p:nvSpPr>
        <p:spPr>
          <a:xfrm>
            <a:off x="525718" y="1114691"/>
            <a:ext cx="5512288" cy="1880555"/>
          </a:xfrm>
        </p:spPr>
        <p:txBody>
          <a:bodyPr anchor="t">
            <a:normAutofit/>
          </a:bodyPr>
          <a:lstStyle/>
          <a:p>
            <a:r>
              <a:rPr lang="pl-PL"/>
              <a:t>Zmierzch niepodległości Litwy </a:t>
            </a:r>
          </a:p>
        </p:txBody>
      </p:sp>
      <p:sp>
        <p:nvSpPr>
          <p:cNvPr id="11" name="Freeform: Shape 10">
            <a:extLst>
              <a:ext uri="{FF2B5EF4-FFF2-40B4-BE49-F238E27FC236}">
                <a16:creationId xmlns:a16="http://schemas.microsoft.com/office/drawing/2014/main" id="{E9BFB270-A887-4B62-B243-50F92509A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2EDC2578-BDB0-4118-975D-CFCE02823D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63724" y="776109"/>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FB6536F0-4A9C-46C9-96E9-22CBB33E6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DFD6A33A-F889-42D7-ADC2-DD9B88DF060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C375AFD7-9E86-4D19-B86E-C936D33B0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4102C78E-31A2-4DB3-8790-415EB0B48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4F3E144D-8167-438A-B67F-50F5D9C0C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4BE2135F-02C1-449F-B195-232E9AFDD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pic>
        <p:nvPicPr>
          <p:cNvPr id="4" name="Obraz 4" descr="Obraz zawierający w pomieszczeniu, dekorowane, ołtarz&#10;&#10;Opis wygenerowany automatycznie">
            <a:extLst>
              <a:ext uri="{FF2B5EF4-FFF2-40B4-BE49-F238E27FC236}">
                <a16:creationId xmlns:a16="http://schemas.microsoft.com/office/drawing/2014/main" id="{28390F1E-09FE-9E1B-BE7F-E4937C29CAB7}"/>
              </a:ext>
            </a:extLst>
          </p:cNvPr>
          <p:cNvPicPr>
            <a:picLocks noChangeAspect="1"/>
          </p:cNvPicPr>
          <p:nvPr/>
        </p:nvPicPr>
        <p:blipFill rotWithShape="1">
          <a:blip r:embed="rId2"/>
          <a:srcRect t="7162" r="2" b="2"/>
          <a:stretch/>
        </p:blipFill>
        <p:spPr>
          <a:xfrm>
            <a:off x="525718" y="3282043"/>
            <a:ext cx="5512288" cy="2980932"/>
          </a:xfrm>
          <a:prstGeom prst="rect">
            <a:avLst/>
          </a:prstGeom>
        </p:spPr>
      </p:pic>
      <p:sp>
        <p:nvSpPr>
          <p:cNvPr id="3" name="Symbol zastępczy zawartości 2">
            <a:extLst>
              <a:ext uri="{FF2B5EF4-FFF2-40B4-BE49-F238E27FC236}">
                <a16:creationId xmlns:a16="http://schemas.microsoft.com/office/drawing/2014/main" id="{13C55EA1-945B-EBBC-D81B-909C71DD02F2}"/>
              </a:ext>
            </a:extLst>
          </p:cNvPr>
          <p:cNvSpPr>
            <a:spLocks noGrp="1"/>
          </p:cNvSpPr>
          <p:nvPr>
            <p:ph idx="1"/>
          </p:nvPr>
        </p:nvSpPr>
        <p:spPr>
          <a:xfrm>
            <a:off x="6444040" y="1114691"/>
            <a:ext cx="4159233" cy="5145901"/>
          </a:xfrm>
        </p:spPr>
        <p:txBody>
          <a:bodyPr vert="horz" lIns="91440" tIns="45720" rIns="91440" bIns="45720" rtlCol="0">
            <a:normAutofit/>
          </a:bodyPr>
          <a:lstStyle/>
          <a:p>
            <a:r>
              <a:rPr lang="pl-PL">
                <a:ea typeface="+mn-lt"/>
                <a:cs typeface="+mn-lt"/>
              </a:rPr>
              <a:t>Klęski żywiołowe, głód, zarazy, wojny domowe, wojna północna między Szwecją i Rosją pustoszyły Litwę do połowy XVIII wieku. Po ziemie osłabionej Rzeczypospolitej Obojga Narodów sięgnęli wreszcie sąsiedzi. W 1772 miał miejsce I rozbiór, w 1793 i 1795 kolejne dwa, po upadku insurekcji kościuszkowskiej, Litwa została ostatecznie podzielona pomiędzy Rosję (Auksztota i Żmudź) i Prusy (Suwalszczyzna).</a:t>
            </a:r>
            <a:endParaRPr lang="pl-PL"/>
          </a:p>
        </p:txBody>
      </p:sp>
      <p:sp>
        <p:nvSpPr>
          <p:cNvPr id="21" name="Freeform: Shape 20">
            <a:extLst>
              <a:ext uri="{FF2B5EF4-FFF2-40B4-BE49-F238E27FC236}">
                <a16:creationId xmlns:a16="http://schemas.microsoft.com/office/drawing/2014/main" id="{E1BEDD21-8CC9-4E04-B8CF-CE59786DF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915833"/>
            <a:ext cx="2438970" cy="942167"/>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3B108AF4-088E-4064-B983-46D04AE2E2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9771377" y="5278254"/>
            <a:ext cx="623078" cy="1834221"/>
            <a:chOff x="10948005" y="3272152"/>
            <a:chExt cx="623078" cy="1834221"/>
          </a:xfrm>
          <a:solidFill>
            <a:schemeClr val="accent1">
              <a:lumMod val="60000"/>
              <a:lumOff val="40000"/>
            </a:schemeClr>
          </a:solidFill>
        </p:grpSpPr>
        <p:sp>
          <p:nvSpPr>
            <p:cNvPr id="24" name="Freeform: Shape 23">
              <a:extLst>
                <a:ext uri="{FF2B5EF4-FFF2-40B4-BE49-F238E27FC236}">
                  <a16:creationId xmlns:a16="http://schemas.microsoft.com/office/drawing/2014/main" id="{B0072F45-87A5-41AF-8A5F-AA1169606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39543D5C-6314-4A56-96D8-66138F7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43B17B08-2B11-4A2F-9E2C-DE23C7250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38962" y="5013367"/>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1C07DBD2-276A-4A72-BF25-6FB2FCD05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C354B108-DB71-4484-8743-68C8D50307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56574" y="4484929"/>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C50B8508-ED23-4F52-B6D0-18C4EFC54E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7C296D5-FE18-49F2-BECF-3BBFD7834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98165" y="4772395"/>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126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a:extLst>
              <a:ext uri="{FF2B5EF4-FFF2-40B4-BE49-F238E27FC236}">
                <a16:creationId xmlns:a16="http://schemas.microsoft.com/office/drawing/2014/main" id="{88130CBB-6B01-272D-A1FC-5B2057DA2742}"/>
              </a:ext>
            </a:extLst>
          </p:cNvPr>
          <p:cNvSpPr>
            <a:spLocks noGrp="1"/>
          </p:cNvSpPr>
          <p:nvPr>
            <p:ph type="title"/>
          </p:nvPr>
        </p:nvSpPr>
        <p:spPr>
          <a:xfrm>
            <a:off x="525717" y="787068"/>
            <a:ext cx="5566263" cy="1455091"/>
          </a:xfrm>
        </p:spPr>
        <p:txBody>
          <a:bodyPr>
            <a:normAutofit/>
          </a:bodyPr>
          <a:lstStyle/>
          <a:p>
            <a:pPr>
              <a:lnSpc>
                <a:spcPct val="90000"/>
              </a:lnSpc>
            </a:pPr>
            <a:r>
              <a:rPr lang="pl-PL" sz="3300"/>
              <a:t>Powstania niepodległościowe na terenie Litwy</a:t>
            </a:r>
          </a:p>
        </p:txBody>
      </p:sp>
      <p:sp>
        <p:nvSpPr>
          <p:cNvPr id="11" name="Freeform: Shape 1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ymbol zastępczy zawartości 2">
            <a:extLst>
              <a:ext uri="{FF2B5EF4-FFF2-40B4-BE49-F238E27FC236}">
                <a16:creationId xmlns:a16="http://schemas.microsoft.com/office/drawing/2014/main" id="{F1A91107-EFC6-87A8-1574-F3978532585D}"/>
              </a:ext>
            </a:extLst>
          </p:cNvPr>
          <p:cNvSpPr>
            <a:spLocks noGrp="1"/>
          </p:cNvSpPr>
          <p:nvPr>
            <p:ph idx="1"/>
          </p:nvPr>
        </p:nvSpPr>
        <p:spPr>
          <a:xfrm>
            <a:off x="525717" y="2796427"/>
            <a:ext cx="5566263" cy="3274503"/>
          </a:xfrm>
        </p:spPr>
        <p:txBody>
          <a:bodyPr vert="horz" lIns="91440" tIns="45720" rIns="91440" bIns="45720" rtlCol="0">
            <a:normAutofit/>
          </a:bodyPr>
          <a:lstStyle/>
          <a:p>
            <a:pPr>
              <a:lnSpc>
                <a:spcPct val="100000"/>
              </a:lnSpc>
            </a:pPr>
            <a:r>
              <a:rPr lang="pl-PL" sz="1400">
                <a:ea typeface="+mn-lt"/>
                <a:cs typeface="+mn-lt"/>
              </a:rPr>
              <a:t>Do powstania listopadowego Litwa przyłączyła się dopiero w końcu marca 1831. Ruch narodowowyzwoleńczy objął wówczas całe terytorium Litwy. Po upadku powstania, na Litwę spadły srogie kary, m.in. zlikwidowano Uniwersytet Wileński, zamknięto klasztory i szkoły, zabroniono używania nazw Litwa i Białoruś. nastąpiły zsyłki ludności w głąb Rosji. Powstanie styczniowe przyczyniło się do nasilenia represji wobec mieszkańców, zaczęto rusyfikować wsie i miasta na niebywałą skalę. Litwini jednak pod wpływem patriotycznych głosów dawali odpór rusyfikacyjnym zabiegom urzędników carskich. W 1883 r. zaczęto wydawać pierwsze litewskie czasopismo „Aušra” (jutrzenka), potem kolejne: „Šviesa” (światło), „Varpas” (dzwon) i „Ūkininkas” (rolnik).</a:t>
            </a:r>
            <a:endParaRPr lang="pl-PL" sz="1400"/>
          </a:p>
        </p:txBody>
      </p:sp>
      <p:pic>
        <p:nvPicPr>
          <p:cNvPr id="4" name="Obraz 4" descr="Obraz zawierający tekst, na wolnym powietrzu, grupa, osoba&#10;&#10;Opis wygenerowany automatycznie">
            <a:extLst>
              <a:ext uri="{FF2B5EF4-FFF2-40B4-BE49-F238E27FC236}">
                <a16:creationId xmlns:a16="http://schemas.microsoft.com/office/drawing/2014/main" id="{34606890-4E4D-7785-0620-1CF9FBAC606D}"/>
              </a:ext>
            </a:extLst>
          </p:cNvPr>
          <p:cNvPicPr>
            <a:picLocks noChangeAspect="1"/>
          </p:cNvPicPr>
          <p:nvPr/>
        </p:nvPicPr>
        <p:blipFill rotWithShape="1">
          <a:blip r:embed="rId2"/>
          <a:srcRect l="17584" r="37022" b="1"/>
          <a:stretch/>
        </p:blipFill>
        <p:spPr>
          <a:xfrm>
            <a:off x="6531789" y="10"/>
            <a:ext cx="5660211" cy="6857990"/>
          </a:xfrm>
          <a:prstGeom prst="rect">
            <a:avLst/>
          </a:prstGeom>
        </p:spPr>
      </p:pic>
      <p:sp>
        <p:nvSpPr>
          <p:cNvPr id="21" name="Freeform: Shape 20">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788493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2D98E1-37D2-4470-BF74-845E89795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a:extLst>
              <a:ext uri="{FF2B5EF4-FFF2-40B4-BE49-F238E27FC236}">
                <a16:creationId xmlns:a16="http://schemas.microsoft.com/office/drawing/2014/main" id="{E6C4CDB5-4689-A6E8-4607-1CFE2943CC42}"/>
              </a:ext>
            </a:extLst>
          </p:cNvPr>
          <p:cNvSpPr>
            <a:spLocks noGrp="1"/>
          </p:cNvSpPr>
          <p:nvPr>
            <p:ph type="title"/>
          </p:nvPr>
        </p:nvSpPr>
        <p:spPr>
          <a:xfrm>
            <a:off x="525718" y="1114691"/>
            <a:ext cx="5512288" cy="1880555"/>
          </a:xfrm>
        </p:spPr>
        <p:txBody>
          <a:bodyPr anchor="t">
            <a:normAutofit/>
          </a:bodyPr>
          <a:lstStyle/>
          <a:p>
            <a:r>
              <a:rPr lang="pl-PL"/>
              <a:t>I wojna światowa </a:t>
            </a:r>
          </a:p>
        </p:txBody>
      </p:sp>
      <p:sp>
        <p:nvSpPr>
          <p:cNvPr id="11" name="Freeform: Shape 10">
            <a:extLst>
              <a:ext uri="{FF2B5EF4-FFF2-40B4-BE49-F238E27FC236}">
                <a16:creationId xmlns:a16="http://schemas.microsoft.com/office/drawing/2014/main" id="{E9BFB270-A887-4B62-B243-50F92509A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2EDC2578-BDB0-4118-975D-CFCE02823D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63724" y="776109"/>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FB6536F0-4A9C-46C9-96E9-22CBB33E6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DFD6A33A-F889-42D7-ADC2-DD9B88DF060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C375AFD7-9E86-4D19-B86E-C936D33B0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4102C78E-31A2-4DB3-8790-415EB0B48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4F3E144D-8167-438A-B67F-50F5D9C0C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4BE2135F-02C1-449F-B195-232E9AFDD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pic>
        <p:nvPicPr>
          <p:cNvPr id="4" name="Obraz 4" descr="Obraz zawierający mapa&#10;&#10;Opis wygenerowany automatycznie">
            <a:extLst>
              <a:ext uri="{FF2B5EF4-FFF2-40B4-BE49-F238E27FC236}">
                <a16:creationId xmlns:a16="http://schemas.microsoft.com/office/drawing/2014/main" id="{1A0D30BB-E1F6-D3AA-D7AD-97A48846236B}"/>
              </a:ext>
            </a:extLst>
          </p:cNvPr>
          <p:cNvPicPr>
            <a:picLocks noChangeAspect="1"/>
          </p:cNvPicPr>
          <p:nvPr/>
        </p:nvPicPr>
        <p:blipFill rotWithShape="1">
          <a:blip r:embed="rId2"/>
          <a:srcRect t="4394" r="2" b="23263"/>
          <a:stretch/>
        </p:blipFill>
        <p:spPr>
          <a:xfrm>
            <a:off x="409971" y="2847992"/>
            <a:ext cx="5512288" cy="2980932"/>
          </a:xfrm>
          <a:prstGeom prst="rect">
            <a:avLst/>
          </a:prstGeom>
        </p:spPr>
      </p:pic>
      <p:sp>
        <p:nvSpPr>
          <p:cNvPr id="3" name="Symbol zastępczy zawartości 2">
            <a:extLst>
              <a:ext uri="{FF2B5EF4-FFF2-40B4-BE49-F238E27FC236}">
                <a16:creationId xmlns:a16="http://schemas.microsoft.com/office/drawing/2014/main" id="{CACE04AB-F129-CEEA-3A8F-0C671C9CCEBE}"/>
              </a:ext>
            </a:extLst>
          </p:cNvPr>
          <p:cNvSpPr>
            <a:spLocks noGrp="1"/>
          </p:cNvSpPr>
          <p:nvPr>
            <p:ph idx="1"/>
          </p:nvPr>
        </p:nvSpPr>
        <p:spPr>
          <a:xfrm>
            <a:off x="6444040" y="1114691"/>
            <a:ext cx="4159233" cy="5145901"/>
          </a:xfrm>
        </p:spPr>
        <p:txBody>
          <a:bodyPr vert="horz" lIns="91440" tIns="45720" rIns="91440" bIns="45720" rtlCol="0">
            <a:normAutofit/>
          </a:bodyPr>
          <a:lstStyle/>
          <a:p>
            <a:pPr>
              <a:lnSpc>
                <a:spcPct val="100000"/>
              </a:lnSpc>
            </a:pPr>
            <a:r>
              <a:rPr lang="pl-PL" sz="1700">
                <a:ea typeface="+mn-lt"/>
                <a:cs typeface="+mn-lt"/>
              </a:rPr>
              <a:t>We wrześniu 1917 w Wilnie wybrano Radę Litewską tzw. Tarybę. 16 lutego 1918 r. Taryba ogłosiła niepodległość i powstanie niezależnego Królestwa Litwy, w rzeczywistości częściowo uzależnionego od Niemiec. Dzień ten jest obchodzony jako Dzień Odzyskania Niepodległości. Pod koniec 1920 doszło do konfliktu polsko-litewskiego, następnie gen. Lucjan Żeligowski, z polecenia naczelnego wodza Józefa Piłsudskiego, wraz z dywizją litewsko-białoruską złożoną z Polaków pochodzących z Wileńszczyzny, wkroczył na Litwę i zajął Wilno. Gen. Żeligowski utworzył wówczas Litwę Środkową. W 1922 r. Sejm Wileński wydał deklarację o połączeniu Litwy Środkowej z Polską.</a:t>
            </a:r>
            <a:endParaRPr lang="pl-PL" sz="1700"/>
          </a:p>
        </p:txBody>
      </p:sp>
      <p:sp>
        <p:nvSpPr>
          <p:cNvPr id="21" name="Freeform: Shape 20">
            <a:extLst>
              <a:ext uri="{FF2B5EF4-FFF2-40B4-BE49-F238E27FC236}">
                <a16:creationId xmlns:a16="http://schemas.microsoft.com/office/drawing/2014/main" id="{E1BEDD21-8CC9-4E04-B8CF-CE59786DF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915833"/>
            <a:ext cx="2438970" cy="942167"/>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3B108AF4-088E-4064-B983-46D04AE2E2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9771377" y="5278254"/>
            <a:ext cx="623078" cy="1834221"/>
            <a:chOff x="10948005" y="3272152"/>
            <a:chExt cx="623078" cy="1834221"/>
          </a:xfrm>
          <a:solidFill>
            <a:schemeClr val="accent1">
              <a:lumMod val="60000"/>
              <a:lumOff val="40000"/>
            </a:schemeClr>
          </a:solidFill>
        </p:grpSpPr>
        <p:sp>
          <p:nvSpPr>
            <p:cNvPr id="24" name="Freeform: Shape 23">
              <a:extLst>
                <a:ext uri="{FF2B5EF4-FFF2-40B4-BE49-F238E27FC236}">
                  <a16:creationId xmlns:a16="http://schemas.microsoft.com/office/drawing/2014/main" id="{B0072F45-87A5-41AF-8A5F-AA1169606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39543D5C-6314-4A56-96D8-66138F7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43B17B08-2B11-4A2F-9E2C-DE23C7250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38962" y="5013367"/>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1C07DBD2-276A-4A72-BF25-6FB2FCD05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C354B108-DB71-4484-8743-68C8D50307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56574" y="4484929"/>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C50B8508-ED23-4F52-B6D0-18C4EFC54E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7C296D5-FE18-49F2-BECF-3BBFD7834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98165" y="4772395"/>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12272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20BC5C-C418-4843-B04B-6918968D0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B65DC51C-66D8-9099-D899-0DBE412CBD37}"/>
              </a:ext>
            </a:extLst>
          </p:cNvPr>
          <p:cNvSpPr>
            <a:spLocks noGrp="1"/>
          </p:cNvSpPr>
          <p:nvPr>
            <p:ph type="title"/>
          </p:nvPr>
        </p:nvSpPr>
        <p:spPr>
          <a:xfrm>
            <a:off x="517871" y="976160"/>
            <a:ext cx="4767930" cy="1848734"/>
          </a:xfrm>
        </p:spPr>
        <p:txBody>
          <a:bodyPr>
            <a:normAutofit/>
          </a:bodyPr>
          <a:lstStyle/>
          <a:p>
            <a:r>
              <a:rPr lang="pl-PL">
                <a:latin typeface="Arial"/>
                <a:cs typeface="Arial"/>
              </a:rPr>
              <a:t>Tereny Litwy w Prehistorii </a:t>
            </a:r>
          </a:p>
        </p:txBody>
      </p:sp>
      <p:sp>
        <p:nvSpPr>
          <p:cNvPr id="11" name="Freeform: Shape 10">
            <a:extLst>
              <a:ext uri="{FF2B5EF4-FFF2-40B4-BE49-F238E27FC236}">
                <a16:creationId xmlns:a16="http://schemas.microsoft.com/office/drawing/2014/main" id="{13E5F285-BD95-4989-B20B-778990159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839951" cy="1423657"/>
          </a:xfrm>
          <a:custGeom>
            <a:avLst/>
            <a:gdLst>
              <a:gd name="connsiteX0" fmla="*/ 0 w 2331138"/>
              <a:gd name="connsiteY0" fmla="*/ 0 h 3352676"/>
              <a:gd name="connsiteX1" fmla="*/ 2331138 w 2331138"/>
              <a:gd name="connsiteY1" fmla="*/ 0 h 3352676"/>
              <a:gd name="connsiteX2" fmla="*/ 2331138 w 2331138"/>
              <a:gd name="connsiteY2" fmla="*/ 3352676 h 3352676"/>
              <a:gd name="connsiteX3" fmla="*/ 2097210 w 2331138"/>
              <a:gd name="connsiteY3" fmla="*/ 3226228 h 3352676"/>
              <a:gd name="connsiteX4" fmla="*/ 214881 w 2331138"/>
              <a:gd name="connsiteY4" fmla="*/ 1176738 h 3352676"/>
              <a:gd name="connsiteX5" fmla="*/ 1129 w 2331138"/>
              <a:gd name="connsiteY5" fmla="*/ 67475 h 33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6C02F4BE-6538-4CAD-B506-5FEB41D37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4415" y="3039261"/>
            <a:ext cx="1020166" cy="45718"/>
            <a:chOff x="4886325" y="3371754"/>
            <a:chExt cx="2418492" cy="113728"/>
          </a:xfrm>
          <a:solidFill>
            <a:schemeClr val="accent1"/>
          </a:solidFill>
        </p:grpSpPr>
        <p:sp>
          <p:nvSpPr>
            <p:cNvPr id="14" name="Graphic 78">
              <a:extLst>
                <a:ext uri="{FF2B5EF4-FFF2-40B4-BE49-F238E27FC236}">
                  <a16:creationId xmlns:a16="http://schemas.microsoft.com/office/drawing/2014/main" id="{3937246C-D7B5-4CC9-B979-0999DFD5B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559392DF-C926-44F7-920D-C232D60C05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437FE2E3-579D-4AA7-8775-C78D1D5631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A6A05323-CAFA-4D34-83D6-3B23B0208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D49C45E0-CA07-4FD4-9097-BF313F498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1EC741B7-EEE8-43D3-9F8E-C2B4DD196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ymbol zastępczy zawartości 2">
            <a:extLst>
              <a:ext uri="{FF2B5EF4-FFF2-40B4-BE49-F238E27FC236}">
                <a16:creationId xmlns:a16="http://schemas.microsoft.com/office/drawing/2014/main" id="{94B92E50-7E7C-BCCD-3804-7E94688A0C47}"/>
              </a:ext>
            </a:extLst>
          </p:cNvPr>
          <p:cNvSpPr>
            <a:spLocks noGrp="1"/>
          </p:cNvSpPr>
          <p:nvPr>
            <p:ph idx="1"/>
          </p:nvPr>
        </p:nvSpPr>
        <p:spPr>
          <a:xfrm>
            <a:off x="517871" y="3299404"/>
            <a:ext cx="4767930" cy="2745750"/>
          </a:xfrm>
        </p:spPr>
        <p:txBody>
          <a:bodyPr vert="horz" lIns="91440" tIns="45720" rIns="91440" bIns="45720" rtlCol="0">
            <a:normAutofit/>
          </a:bodyPr>
          <a:lstStyle/>
          <a:p>
            <a:pPr>
              <a:lnSpc>
                <a:spcPct val="100000"/>
              </a:lnSpc>
            </a:pPr>
            <a:r>
              <a:rPr lang="pl-PL" sz="1900">
                <a:latin typeface="Arial"/>
                <a:ea typeface="+mn-lt"/>
                <a:cs typeface="+mn-lt"/>
              </a:rPr>
              <a:t>Pierwsi mieszkańcy przybyli na tereny dzisiejszej Litwy z południowego zachodu (Dania, Niemcy) i z południa (Białoruś, Polska). Najstarsze znaleziska archeologiczne pochodzą z XI stulecia p.n.e. i reprezentują kulturę magdaleńską. V-VIII w. n.e. ukształtowały się związki plemienne Bałtów, które znane są z późniejszych źródeł pisanych.</a:t>
            </a:r>
            <a:endParaRPr lang="pl-PL" sz="1900">
              <a:latin typeface="Arial"/>
              <a:cs typeface="Arial"/>
            </a:endParaRPr>
          </a:p>
        </p:txBody>
      </p:sp>
      <p:pic>
        <p:nvPicPr>
          <p:cNvPr id="4" name="Obraz 4" descr="Obraz zawierający drzewo, na wolnym powietrzu, trawa, szereg&#10;&#10;Opis wygenerowany automatycznie">
            <a:extLst>
              <a:ext uri="{FF2B5EF4-FFF2-40B4-BE49-F238E27FC236}">
                <a16:creationId xmlns:a16="http://schemas.microsoft.com/office/drawing/2014/main" id="{EE3E0D0E-F12A-1425-4207-0AD875A733D9}"/>
              </a:ext>
            </a:extLst>
          </p:cNvPr>
          <p:cNvPicPr>
            <a:picLocks noChangeAspect="1"/>
          </p:cNvPicPr>
          <p:nvPr/>
        </p:nvPicPr>
        <p:blipFill rotWithShape="1">
          <a:blip r:embed="rId2"/>
          <a:srcRect l="4837" r="28414" b="2"/>
          <a:stretch/>
        </p:blipFill>
        <p:spPr>
          <a:xfrm>
            <a:off x="5980742" y="565167"/>
            <a:ext cx="5654663" cy="5654663"/>
          </a:xfrm>
          <a:prstGeom prst="rect">
            <a:avLst/>
          </a:prstGeom>
        </p:spPr>
      </p:pic>
      <p:sp>
        <p:nvSpPr>
          <p:cNvPr id="21" name="Freeform: Shape 20">
            <a:extLst>
              <a:ext uri="{FF2B5EF4-FFF2-40B4-BE49-F238E27FC236}">
                <a16:creationId xmlns:a16="http://schemas.microsoft.com/office/drawing/2014/main" id="{6B6061A8-D267-4967-AF47-C3CC45138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99042" y="4951350"/>
            <a:ext cx="4292956" cy="1927671"/>
          </a:xfrm>
          <a:custGeom>
            <a:avLst/>
            <a:gdLst>
              <a:gd name="connsiteX0" fmla="*/ 0 w 4238069"/>
              <a:gd name="connsiteY0" fmla="*/ 0 h 1903025"/>
              <a:gd name="connsiteX1" fmla="*/ 113310 w 4238069"/>
              <a:gd name="connsiteY1" fmla="*/ 8960 h 1903025"/>
              <a:gd name="connsiteX2" fmla="*/ 291503 w 4238069"/>
              <a:gd name="connsiteY2" fmla="*/ 37000 h 1903025"/>
              <a:gd name="connsiteX3" fmla="*/ 3082930 w 4238069"/>
              <a:gd name="connsiteY3" fmla="*/ 1104916 h 1903025"/>
              <a:gd name="connsiteX4" fmla="*/ 3881548 w 4238069"/>
              <a:gd name="connsiteY4" fmla="*/ 1668276 h 1903025"/>
              <a:gd name="connsiteX5" fmla="*/ 4238069 w 4238069"/>
              <a:gd name="connsiteY5" fmla="*/ 1903025 h 1903025"/>
              <a:gd name="connsiteX6" fmla="*/ 0 w 4238069"/>
              <a:gd name="connsiteY6" fmla="*/ 1903025 h 190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8069" h="1903025">
                <a:moveTo>
                  <a:pt x="0" y="0"/>
                </a:moveTo>
                <a:lnTo>
                  <a:pt x="113310" y="8960"/>
                </a:lnTo>
                <a:cubicBezTo>
                  <a:pt x="173365" y="16155"/>
                  <a:pt x="232870" y="25632"/>
                  <a:pt x="291503" y="37000"/>
                </a:cubicBezTo>
                <a:cubicBezTo>
                  <a:pt x="1250780" y="222537"/>
                  <a:pt x="2264787" y="499636"/>
                  <a:pt x="3082930" y="1104916"/>
                </a:cubicBezTo>
                <a:cubicBezTo>
                  <a:pt x="3348371" y="1301283"/>
                  <a:pt x="3614239" y="1488349"/>
                  <a:pt x="3881548" y="1668276"/>
                </a:cubicBezTo>
                <a:lnTo>
                  <a:pt x="4238069" y="1903025"/>
                </a:lnTo>
                <a:lnTo>
                  <a:pt x="0" y="190302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12DB770A-658D-4212-9BF2-236070D5D7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447993" y="5742897"/>
            <a:ext cx="886141" cy="802496"/>
            <a:chOff x="10948005" y="3272152"/>
            <a:chExt cx="868640" cy="786648"/>
          </a:xfrm>
          <a:solidFill>
            <a:schemeClr val="accent3">
              <a:lumMod val="60000"/>
              <a:lumOff val="40000"/>
            </a:schemeClr>
          </a:solidFill>
        </p:grpSpPr>
        <p:sp>
          <p:nvSpPr>
            <p:cNvPr id="24" name="Freeform: Shape 23">
              <a:extLst>
                <a:ext uri="{FF2B5EF4-FFF2-40B4-BE49-F238E27FC236}">
                  <a16:creationId xmlns:a16="http://schemas.microsoft.com/office/drawing/2014/main" id="{A9B99195-76A3-4B90-8F45-BAEF05699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F1029419-581A-4B40-B3E3-BD5931F99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8F181C6-C3A7-463D-B837-E6FB1B08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FB6F6AFA-67F5-4D3A-839B-6B3980B6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E9F49015-3756-46EC-AF1A-2F33219CB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44C1E606-364B-4793-83A8-61AC96EDB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D62BB33-881E-4E43-A746-75C1E7C32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282012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a:extLst>
              <a:ext uri="{FF2B5EF4-FFF2-40B4-BE49-F238E27FC236}">
                <a16:creationId xmlns:a16="http://schemas.microsoft.com/office/drawing/2014/main" id="{AE84D60B-7BD9-BEFA-B1AC-2BAF2A55C3B7}"/>
              </a:ext>
            </a:extLst>
          </p:cNvPr>
          <p:cNvSpPr>
            <a:spLocks noGrp="1"/>
          </p:cNvSpPr>
          <p:nvPr>
            <p:ph type="title"/>
          </p:nvPr>
        </p:nvSpPr>
        <p:spPr>
          <a:xfrm>
            <a:off x="525717" y="787068"/>
            <a:ext cx="5566263" cy="1455091"/>
          </a:xfrm>
        </p:spPr>
        <p:txBody>
          <a:bodyPr>
            <a:normAutofit/>
          </a:bodyPr>
          <a:lstStyle/>
          <a:p>
            <a:r>
              <a:rPr lang="pl-PL" i="0">
                <a:latin typeface="Arial"/>
                <a:ea typeface="+mj-lt"/>
                <a:cs typeface="+mj-lt"/>
              </a:rPr>
              <a:t>Dwudziestolecie międzywojenne</a:t>
            </a:r>
            <a:endParaRPr lang="pl-PL">
              <a:latin typeface="Arial"/>
              <a:cs typeface="Arial"/>
            </a:endParaRPr>
          </a:p>
        </p:txBody>
      </p:sp>
      <p:sp>
        <p:nvSpPr>
          <p:cNvPr id="11" name="Freeform: Shape 1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ymbol zastępczy zawartości 2">
            <a:extLst>
              <a:ext uri="{FF2B5EF4-FFF2-40B4-BE49-F238E27FC236}">
                <a16:creationId xmlns:a16="http://schemas.microsoft.com/office/drawing/2014/main" id="{4DD22EAE-0B73-E03B-4364-082A82B38160}"/>
              </a:ext>
            </a:extLst>
          </p:cNvPr>
          <p:cNvSpPr>
            <a:spLocks noGrp="1"/>
          </p:cNvSpPr>
          <p:nvPr>
            <p:ph idx="1"/>
          </p:nvPr>
        </p:nvSpPr>
        <p:spPr>
          <a:xfrm>
            <a:off x="525717" y="2796427"/>
            <a:ext cx="5566263" cy="3274503"/>
          </a:xfrm>
        </p:spPr>
        <p:txBody>
          <a:bodyPr vert="horz" lIns="91440" tIns="45720" rIns="91440" bIns="45720" rtlCol="0">
            <a:normAutofit/>
          </a:bodyPr>
          <a:lstStyle/>
          <a:p>
            <a:r>
              <a:rPr lang="pl-PL">
                <a:ea typeface="+mn-lt"/>
                <a:cs typeface="+mn-lt"/>
              </a:rPr>
              <a:t>Litwa uważała Wilno za swoją stolicę więc siedzibą władz państwa zostało Kowno.15 lutego 1923 r. do Litwy został włączony Okręg Kłajpedy, wcześniej będący (na podstawie traktatu wersalskiego) terytorium administrowanym przez Lig Narodów.23 marca 1939 r. na skutek ultimatum część terytorium Litwy (Okręg Kłajpedy) została wchłonięta przez III Rzeszę</a:t>
            </a:r>
            <a:endParaRPr lang="pl-PL"/>
          </a:p>
        </p:txBody>
      </p:sp>
      <p:pic>
        <p:nvPicPr>
          <p:cNvPr id="4" name="Obraz 4" descr="Obraz zawierający tekst, na wolnym powietrzu, budynek, biały&#10;&#10;Opis wygenerowany automatycznie">
            <a:extLst>
              <a:ext uri="{FF2B5EF4-FFF2-40B4-BE49-F238E27FC236}">
                <a16:creationId xmlns:a16="http://schemas.microsoft.com/office/drawing/2014/main" id="{082771D4-AF77-6363-BEFF-4B577F981D0C}"/>
              </a:ext>
            </a:extLst>
          </p:cNvPr>
          <p:cNvPicPr>
            <a:picLocks noChangeAspect="1"/>
          </p:cNvPicPr>
          <p:nvPr/>
        </p:nvPicPr>
        <p:blipFill rotWithShape="1">
          <a:blip r:embed="rId2"/>
          <a:srcRect l="17467" r="33632" b="1"/>
          <a:stretch/>
        </p:blipFill>
        <p:spPr>
          <a:xfrm>
            <a:off x="6531789" y="10"/>
            <a:ext cx="5660211" cy="6857990"/>
          </a:xfrm>
          <a:prstGeom prst="rect">
            <a:avLst/>
          </a:prstGeom>
        </p:spPr>
      </p:pic>
      <p:sp>
        <p:nvSpPr>
          <p:cNvPr id="21" name="Freeform: Shape 20">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92930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a:extLst>
              <a:ext uri="{FF2B5EF4-FFF2-40B4-BE49-F238E27FC236}">
                <a16:creationId xmlns:a16="http://schemas.microsoft.com/office/drawing/2014/main" id="{AD33C99C-67E0-C0CA-40E2-41ADB389D0C6}"/>
              </a:ext>
            </a:extLst>
          </p:cNvPr>
          <p:cNvSpPr>
            <a:spLocks noGrp="1"/>
          </p:cNvSpPr>
          <p:nvPr>
            <p:ph type="title"/>
          </p:nvPr>
        </p:nvSpPr>
        <p:spPr>
          <a:xfrm>
            <a:off x="525717" y="787068"/>
            <a:ext cx="5566263" cy="1455091"/>
          </a:xfrm>
        </p:spPr>
        <p:txBody>
          <a:bodyPr>
            <a:normAutofit/>
          </a:bodyPr>
          <a:lstStyle/>
          <a:p>
            <a:r>
              <a:rPr lang="pl-PL"/>
              <a:t>II wojna światowa </a:t>
            </a:r>
          </a:p>
        </p:txBody>
      </p:sp>
      <p:sp>
        <p:nvSpPr>
          <p:cNvPr id="11" name="Freeform: Shape 1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ymbol zastępczy zawartości 2">
            <a:extLst>
              <a:ext uri="{FF2B5EF4-FFF2-40B4-BE49-F238E27FC236}">
                <a16:creationId xmlns:a16="http://schemas.microsoft.com/office/drawing/2014/main" id="{E0442F27-337E-3F7F-E88D-04D53B35BAA7}"/>
              </a:ext>
            </a:extLst>
          </p:cNvPr>
          <p:cNvSpPr>
            <a:spLocks noGrp="1"/>
          </p:cNvSpPr>
          <p:nvPr>
            <p:ph idx="1"/>
          </p:nvPr>
        </p:nvSpPr>
        <p:spPr>
          <a:xfrm>
            <a:off x="525717" y="2796427"/>
            <a:ext cx="5566263" cy="3274503"/>
          </a:xfrm>
        </p:spPr>
        <p:txBody>
          <a:bodyPr vert="horz" lIns="91440" tIns="45720" rIns="91440" bIns="45720" rtlCol="0">
            <a:normAutofit/>
          </a:bodyPr>
          <a:lstStyle/>
          <a:p>
            <a:r>
              <a:rPr lang="pl-PL"/>
              <a:t>Na terenie Litwy podczas okupacji niemęckiej działała kolaboracyjna policja która dopuszczała się zbrodni na żydach i Polakach.</a:t>
            </a:r>
            <a:r>
              <a:rPr lang="pl-PL">
                <a:ea typeface="+mn-lt"/>
                <a:cs typeface="+mn-lt"/>
              </a:rPr>
              <a:t> Po zajęciu Litwy w1944 r. Sowieci zaprowadzali swoją władzę przy pomocy zbrodni, represji i masowych wysiedleni miejscowej ludności</a:t>
            </a:r>
            <a:r>
              <a:rPr lang="pl-PL"/>
              <a:t> i utworzyli Litewską socjalistyczną republikę radziecką.   </a:t>
            </a:r>
          </a:p>
        </p:txBody>
      </p:sp>
      <p:pic>
        <p:nvPicPr>
          <p:cNvPr id="4" name="Obraz 4" descr="Obraz zawierający logo&#10;&#10;Opis wygenerowany automatycznie">
            <a:extLst>
              <a:ext uri="{FF2B5EF4-FFF2-40B4-BE49-F238E27FC236}">
                <a16:creationId xmlns:a16="http://schemas.microsoft.com/office/drawing/2014/main" id="{3C6C5D9D-EB9C-B739-F5AD-CD39C3A1349B}"/>
              </a:ext>
            </a:extLst>
          </p:cNvPr>
          <p:cNvPicPr>
            <a:picLocks noChangeAspect="1"/>
          </p:cNvPicPr>
          <p:nvPr/>
        </p:nvPicPr>
        <p:blipFill rotWithShape="1">
          <a:blip r:embed="rId2"/>
          <a:srcRect l="8060" r="741"/>
          <a:stretch/>
        </p:blipFill>
        <p:spPr>
          <a:xfrm>
            <a:off x="6531789" y="10"/>
            <a:ext cx="5660211" cy="6857990"/>
          </a:xfrm>
          <a:prstGeom prst="rect">
            <a:avLst/>
          </a:prstGeom>
        </p:spPr>
      </p:pic>
      <p:sp>
        <p:nvSpPr>
          <p:cNvPr id="21" name="Freeform: Shape 20">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013373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a:extLst>
              <a:ext uri="{FF2B5EF4-FFF2-40B4-BE49-F238E27FC236}">
                <a16:creationId xmlns:a16="http://schemas.microsoft.com/office/drawing/2014/main" id="{13A97031-C7FB-65C9-D1A7-E197D0905ED7}"/>
              </a:ext>
            </a:extLst>
          </p:cNvPr>
          <p:cNvSpPr>
            <a:spLocks noGrp="1"/>
          </p:cNvSpPr>
          <p:nvPr>
            <p:ph type="title"/>
          </p:nvPr>
        </p:nvSpPr>
        <p:spPr>
          <a:xfrm>
            <a:off x="525717" y="787068"/>
            <a:ext cx="5566263" cy="1455091"/>
          </a:xfrm>
        </p:spPr>
        <p:txBody>
          <a:bodyPr>
            <a:normAutofit/>
          </a:bodyPr>
          <a:lstStyle/>
          <a:p>
            <a:r>
              <a:rPr lang="pl-PL"/>
              <a:t>Upadek komunizmu</a:t>
            </a:r>
          </a:p>
        </p:txBody>
      </p:sp>
      <p:sp>
        <p:nvSpPr>
          <p:cNvPr id="11" name="Freeform: Shape 1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ymbol zastępczy zawartości 2">
            <a:extLst>
              <a:ext uri="{FF2B5EF4-FFF2-40B4-BE49-F238E27FC236}">
                <a16:creationId xmlns:a16="http://schemas.microsoft.com/office/drawing/2014/main" id="{C4987206-88BF-A968-2383-840F9365A59C}"/>
              </a:ext>
            </a:extLst>
          </p:cNvPr>
          <p:cNvSpPr>
            <a:spLocks noGrp="1"/>
          </p:cNvSpPr>
          <p:nvPr>
            <p:ph idx="1"/>
          </p:nvPr>
        </p:nvSpPr>
        <p:spPr>
          <a:xfrm>
            <a:off x="525717" y="2796427"/>
            <a:ext cx="5566263" cy="3274503"/>
          </a:xfrm>
        </p:spPr>
        <p:txBody>
          <a:bodyPr vert="horz" lIns="91440" tIns="45720" rIns="91440" bIns="45720" rtlCol="0">
            <a:normAutofit/>
          </a:bodyPr>
          <a:lstStyle/>
          <a:p>
            <a:pPr>
              <a:lnSpc>
                <a:spcPct val="100000"/>
              </a:lnSpc>
            </a:pPr>
            <a:r>
              <a:rPr lang="pl-PL" sz="1700">
                <a:ea typeface="+mn-lt"/>
                <a:cs typeface="+mn-lt"/>
              </a:rPr>
              <a:t>Pod koniec lat 80. rozpoczął się nowy okres odrodzenia narodowego na Litwie. Organizowano masowe demonstracje pod hasłem przywrócenia niepodległości, m.in. tzw. </a:t>
            </a:r>
            <a:r>
              <a:rPr lang="pl-PL" sz="1700" i="1">
                <a:ea typeface="+mn-lt"/>
                <a:cs typeface="+mn-lt"/>
              </a:rPr>
              <a:t>bałtycki łańcuch</a:t>
            </a:r>
            <a:r>
              <a:rPr lang="pl-PL" sz="1700">
                <a:ea typeface="+mn-lt"/>
                <a:cs typeface="+mn-lt"/>
              </a:rPr>
              <a:t>, żywy łańcuch, który połączył trzy kraje bałtyckie. 11 marca 1990 Litwa ogłosiła deklarację niepodległości, na co stanowczo zareagował Związek Radziecki, wprowadzając na ulice Wilna czołgi. . Jednak Litwini dopięli swego i 17 września 1991 zostali przyjęci w poczet członków ONZ, a rok później odbyły się pierwsze wolne wybory do litewskiego Seimasu.</a:t>
            </a:r>
            <a:endParaRPr lang="pl-PL" sz="1700"/>
          </a:p>
        </p:txBody>
      </p:sp>
      <p:pic>
        <p:nvPicPr>
          <p:cNvPr id="4" name="Obraz 4" descr="Obraz zawierający niebo, osoba, na wolnym powietrzu, ludzie&#10;&#10;Opis wygenerowany automatycznie">
            <a:extLst>
              <a:ext uri="{FF2B5EF4-FFF2-40B4-BE49-F238E27FC236}">
                <a16:creationId xmlns:a16="http://schemas.microsoft.com/office/drawing/2014/main" id="{B5ECBAD3-7E6E-81A8-15F6-AE7606DA7CF1}"/>
              </a:ext>
            </a:extLst>
          </p:cNvPr>
          <p:cNvPicPr>
            <a:picLocks noChangeAspect="1"/>
          </p:cNvPicPr>
          <p:nvPr/>
        </p:nvPicPr>
        <p:blipFill rotWithShape="1">
          <a:blip r:embed="rId2"/>
          <a:srcRect l="37139" r="7768" b="-1"/>
          <a:stretch/>
        </p:blipFill>
        <p:spPr>
          <a:xfrm>
            <a:off x="6531789" y="10"/>
            <a:ext cx="5660211" cy="6857990"/>
          </a:xfrm>
          <a:prstGeom prst="rect">
            <a:avLst/>
          </a:prstGeom>
        </p:spPr>
      </p:pic>
      <p:sp>
        <p:nvSpPr>
          <p:cNvPr id="21" name="Freeform: Shape 20">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05295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0" name="Rectangle 46">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a:extLst>
              <a:ext uri="{FF2B5EF4-FFF2-40B4-BE49-F238E27FC236}">
                <a16:creationId xmlns:a16="http://schemas.microsoft.com/office/drawing/2014/main" id="{FB462588-8135-1E77-B8B1-5D6AC7E35AD0}"/>
              </a:ext>
            </a:extLst>
          </p:cNvPr>
          <p:cNvSpPr>
            <a:spLocks noGrp="1"/>
          </p:cNvSpPr>
          <p:nvPr>
            <p:ph type="title"/>
          </p:nvPr>
        </p:nvSpPr>
        <p:spPr>
          <a:xfrm>
            <a:off x="525717" y="787068"/>
            <a:ext cx="4950173" cy="1455091"/>
          </a:xfrm>
        </p:spPr>
        <p:txBody>
          <a:bodyPr>
            <a:normAutofit/>
          </a:bodyPr>
          <a:lstStyle/>
          <a:p>
            <a:r>
              <a:rPr lang="pl-PL"/>
              <a:t>Czasy współczesne </a:t>
            </a:r>
          </a:p>
        </p:txBody>
      </p:sp>
      <p:sp>
        <p:nvSpPr>
          <p:cNvPr id="71" name="Freeform: Shape 48">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2"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52"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53"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54"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55"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56"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57"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ymbol zastępczy zawartości 2">
            <a:extLst>
              <a:ext uri="{FF2B5EF4-FFF2-40B4-BE49-F238E27FC236}">
                <a16:creationId xmlns:a16="http://schemas.microsoft.com/office/drawing/2014/main" id="{A6F946B7-D264-36FA-CC65-F4DFBDDDFBDE}"/>
              </a:ext>
            </a:extLst>
          </p:cNvPr>
          <p:cNvSpPr>
            <a:spLocks noGrp="1"/>
          </p:cNvSpPr>
          <p:nvPr>
            <p:ph idx="1"/>
          </p:nvPr>
        </p:nvSpPr>
        <p:spPr>
          <a:xfrm>
            <a:off x="525717" y="2796427"/>
            <a:ext cx="4950173" cy="3274503"/>
          </a:xfrm>
        </p:spPr>
        <p:txBody>
          <a:bodyPr vert="horz" lIns="91440" tIns="45720" rIns="91440" bIns="45720" rtlCol="0" anchor="t">
            <a:normAutofit/>
          </a:bodyPr>
          <a:lstStyle/>
          <a:p>
            <a:pPr>
              <a:lnSpc>
                <a:spcPct val="100000"/>
              </a:lnSpc>
            </a:pPr>
            <a:r>
              <a:rPr lang="pl-PL" sz="1600" dirty="0">
                <a:latin typeface="Arial"/>
                <a:ea typeface="+mn-lt"/>
                <a:cs typeface="+mn-lt"/>
              </a:rPr>
              <a:t>W wyborach parlamentarnych w 1993 zwycięstwo wyborcze odnieśli przedstawiciele postkomunistycznej Litewskiej Demokratycznej Partii Pracy z Algirdasem Brazauskasem na czele, która dążyła do nawiązania dobrych stosunków gospodarczych z Rosją i Ukrainą. W 1994 Litwa, podczas wizyty Lecha Wałęsy w Wilnie, podpisała z Polską układ o przyjaznych stosunkach i dobrosąsiedzkiej współpracy marcu 2004 Litwa została członkiem NATO. 1 maja 2004 Litwa wraz z 9 innymi krajami przyjęła członkostwo Unii Europejskiej a w 2009 rok przypadły zakrojone na bardzo dużą skalę obchody Tysiąclecia Litwy</a:t>
            </a:r>
            <a:endParaRPr lang="pl-PL" sz="1600" dirty="0">
              <a:latin typeface="Arial"/>
              <a:cs typeface="Arial"/>
            </a:endParaRPr>
          </a:p>
        </p:txBody>
      </p:sp>
      <p:pic>
        <p:nvPicPr>
          <p:cNvPr id="5" name="Obraz 5" descr="Obraz zawierający na wolnym powietrzu, niebo, flaga&#10;&#10;Opis wygenerowany automatycznie">
            <a:extLst>
              <a:ext uri="{FF2B5EF4-FFF2-40B4-BE49-F238E27FC236}">
                <a16:creationId xmlns:a16="http://schemas.microsoft.com/office/drawing/2014/main" id="{82B1FA26-4E38-59A7-85F5-8F7E0A4937BC}"/>
              </a:ext>
            </a:extLst>
          </p:cNvPr>
          <p:cNvPicPr>
            <a:picLocks noChangeAspect="1"/>
          </p:cNvPicPr>
          <p:nvPr/>
        </p:nvPicPr>
        <p:blipFill rotWithShape="1">
          <a:blip r:embed="rId2"/>
          <a:srcRect l="35130" r="9069" b="-1"/>
          <a:stretch/>
        </p:blipFill>
        <p:spPr>
          <a:xfrm>
            <a:off x="6002404" y="564012"/>
            <a:ext cx="5606888" cy="5677185"/>
          </a:xfrm>
          <a:prstGeom prst="rect">
            <a:avLst/>
          </a:prstGeom>
        </p:spPr>
      </p:pic>
      <p:sp>
        <p:nvSpPr>
          <p:cNvPr id="73" name="Freeform: Shape 58">
            <a:extLst>
              <a:ext uri="{FF2B5EF4-FFF2-40B4-BE49-F238E27FC236}">
                <a16:creationId xmlns:a16="http://schemas.microsoft.com/office/drawing/2014/main" id="{D5B4F0F5-BE58-4EC0-B650-A71A07437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4" name="Group 60">
            <a:extLst>
              <a:ext uri="{FF2B5EF4-FFF2-40B4-BE49-F238E27FC236}">
                <a16:creationId xmlns:a16="http://schemas.microsoft.com/office/drawing/2014/main" id="{E700C1F5-B637-45FE-96CC-270D263A59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62" name="Freeform: Shape 61">
              <a:extLst>
                <a:ext uri="{FF2B5EF4-FFF2-40B4-BE49-F238E27FC236}">
                  <a16:creationId xmlns:a16="http://schemas.microsoft.com/office/drawing/2014/main" id="{83DA22C9-3830-4323-9087-6D7C1E6AA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63" name="Freeform: Shape 62">
              <a:extLst>
                <a:ext uri="{FF2B5EF4-FFF2-40B4-BE49-F238E27FC236}">
                  <a16:creationId xmlns:a16="http://schemas.microsoft.com/office/drawing/2014/main" id="{A5AC4DA9-FD16-4055-8D2D-95D615C03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64" name="Freeform: Shape 63">
              <a:extLst>
                <a:ext uri="{FF2B5EF4-FFF2-40B4-BE49-F238E27FC236}">
                  <a16:creationId xmlns:a16="http://schemas.microsoft.com/office/drawing/2014/main" id="{8BA7D58E-9AB5-4B54-A635-2E86BEC7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65" name="Graphic 12">
              <a:extLst>
                <a:ext uri="{FF2B5EF4-FFF2-40B4-BE49-F238E27FC236}">
                  <a16:creationId xmlns:a16="http://schemas.microsoft.com/office/drawing/2014/main" id="{B7D72779-BBD2-4D64-B6B1-E052E227E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66" name="Graphic 15">
              <a:extLst>
                <a:ext uri="{FF2B5EF4-FFF2-40B4-BE49-F238E27FC236}">
                  <a16:creationId xmlns:a16="http://schemas.microsoft.com/office/drawing/2014/main" id="{569BD34C-BFEF-4FB1-A094-2D9E687CD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67" name="Graphic 15">
              <a:extLst>
                <a:ext uri="{FF2B5EF4-FFF2-40B4-BE49-F238E27FC236}">
                  <a16:creationId xmlns:a16="http://schemas.microsoft.com/office/drawing/2014/main" id="{DC258A66-ED52-4FA3-96CE-7932E91F5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BEC6A48C-21EF-4485-9836-044550003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556175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79E49AC-49F8-9BA2-93B9-1BB2981A8619}"/>
              </a:ext>
            </a:extLst>
          </p:cNvPr>
          <p:cNvSpPr>
            <a:spLocks noGrp="1"/>
          </p:cNvSpPr>
          <p:nvPr>
            <p:ph type="title"/>
          </p:nvPr>
        </p:nvSpPr>
        <p:spPr>
          <a:xfrm>
            <a:off x="901895" y="2503979"/>
            <a:ext cx="10077557" cy="1325563"/>
          </a:xfrm>
        </p:spPr>
        <p:txBody>
          <a:bodyPr>
            <a:normAutofit/>
          </a:bodyPr>
          <a:lstStyle/>
          <a:p>
            <a:pPr algn="ctr"/>
            <a:r>
              <a:rPr lang="pl-PL" sz="5400">
                <a:latin typeface="Arial"/>
                <a:cs typeface="Arial"/>
              </a:rPr>
              <a:t>Dziękuje za uwagę </a:t>
            </a:r>
            <a:endParaRPr lang="pl-PL"/>
          </a:p>
        </p:txBody>
      </p:sp>
    </p:spTree>
    <p:extLst>
      <p:ext uri="{BB962C8B-B14F-4D97-AF65-F5344CB8AC3E}">
        <p14:creationId xmlns:p14="http://schemas.microsoft.com/office/powerpoint/2010/main" val="41852054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9" name="Rectangle 9">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a:extLst>
              <a:ext uri="{FF2B5EF4-FFF2-40B4-BE49-F238E27FC236}">
                <a16:creationId xmlns:a16="http://schemas.microsoft.com/office/drawing/2014/main" id="{133E1033-567A-D66E-AD79-A8C8CC625722}"/>
              </a:ext>
            </a:extLst>
          </p:cNvPr>
          <p:cNvSpPr>
            <a:spLocks noGrp="1"/>
          </p:cNvSpPr>
          <p:nvPr>
            <p:ph type="title"/>
          </p:nvPr>
        </p:nvSpPr>
        <p:spPr>
          <a:xfrm>
            <a:off x="525717" y="787068"/>
            <a:ext cx="4663649" cy="1455091"/>
          </a:xfrm>
        </p:spPr>
        <p:txBody>
          <a:bodyPr>
            <a:normAutofit/>
          </a:bodyPr>
          <a:lstStyle/>
          <a:p>
            <a:r>
              <a:rPr lang="pl-PL">
                <a:latin typeface="Arial"/>
                <a:cs typeface="Arial"/>
              </a:rPr>
              <a:t>Pierwsze zapiski o Litwie </a:t>
            </a:r>
          </a:p>
        </p:txBody>
      </p:sp>
      <p:sp>
        <p:nvSpPr>
          <p:cNvPr id="40" name="Freeform: Shape 11">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6">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1"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5"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6"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7"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20"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ymbol zastępczy zawartości 2">
            <a:extLst>
              <a:ext uri="{FF2B5EF4-FFF2-40B4-BE49-F238E27FC236}">
                <a16:creationId xmlns:a16="http://schemas.microsoft.com/office/drawing/2014/main" id="{D380743F-2701-399E-0058-F25EB7EEEB0B}"/>
              </a:ext>
            </a:extLst>
          </p:cNvPr>
          <p:cNvSpPr>
            <a:spLocks noGrp="1"/>
          </p:cNvSpPr>
          <p:nvPr>
            <p:ph idx="1"/>
          </p:nvPr>
        </p:nvSpPr>
        <p:spPr>
          <a:xfrm>
            <a:off x="525717" y="2796427"/>
            <a:ext cx="4663649" cy="3274503"/>
          </a:xfrm>
        </p:spPr>
        <p:txBody>
          <a:bodyPr vert="horz" lIns="91440" tIns="45720" rIns="91440" bIns="45720" rtlCol="0">
            <a:normAutofit/>
          </a:bodyPr>
          <a:lstStyle/>
          <a:p>
            <a:pPr>
              <a:lnSpc>
                <a:spcPct val="100000"/>
              </a:lnSpc>
            </a:pPr>
            <a:r>
              <a:rPr lang="pl-PL" sz="1700">
                <a:latin typeface="Arial"/>
                <a:ea typeface="+mn-lt"/>
                <a:cs typeface="+mn-lt"/>
              </a:rPr>
              <a:t>Pochodzenie nazwy Litwy (Lietuva) nie zostało jednoznacznie wyjaśnione. Przyjmuje się, że pochodzi ona od nazwy rzeki Lietauka, niewielkiego dopływu Wilii, co oznaczałoby „ludzi znad rzeki”, bądź „kraj nad rzeką”. W 873 w kronice arcybiskupa Rimberta po raz pierwszy zanotowano nazwę miejscowości położonej na terytorium dzisiejszej Litwy zaś 1009 pojawia się wiadomość o chrzcie mieszkańców </a:t>
            </a:r>
            <a:r>
              <a:rPr lang="pl-PL" sz="1700" i="1">
                <a:latin typeface="Arial"/>
                <a:ea typeface="+mn-lt"/>
                <a:cs typeface="+mn-lt"/>
              </a:rPr>
              <a:t>Lituae.</a:t>
            </a:r>
            <a:endParaRPr lang="pl-PL" sz="1700">
              <a:latin typeface="Arial"/>
              <a:cs typeface="Arial"/>
            </a:endParaRPr>
          </a:p>
        </p:txBody>
      </p:sp>
      <p:pic>
        <p:nvPicPr>
          <p:cNvPr id="5" name="Obraz 5" descr="Obraz zawierający tekst, list&#10;&#10;Opis wygenerowany automatycznie">
            <a:extLst>
              <a:ext uri="{FF2B5EF4-FFF2-40B4-BE49-F238E27FC236}">
                <a16:creationId xmlns:a16="http://schemas.microsoft.com/office/drawing/2014/main" id="{FD78046E-12C9-FD69-277E-92C76DA1389D}"/>
              </a:ext>
            </a:extLst>
          </p:cNvPr>
          <p:cNvPicPr>
            <a:picLocks noChangeAspect="1"/>
          </p:cNvPicPr>
          <p:nvPr/>
        </p:nvPicPr>
        <p:blipFill>
          <a:blip r:embed="rId2"/>
          <a:stretch>
            <a:fillRect/>
          </a:stretch>
        </p:blipFill>
        <p:spPr>
          <a:xfrm>
            <a:off x="5953780" y="1890640"/>
            <a:ext cx="5660211" cy="2985761"/>
          </a:xfrm>
          <a:prstGeom prst="rect">
            <a:avLst/>
          </a:prstGeom>
        </p:spPr>
      </p:pic>
      <p:sp>
        <p:nvSpPr>
          <p:cNvPr id="42" name="Freeform: Shape 21">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3" name="Group 23">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5" name="Freeform: Shape 24">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Freeform: Shape 26">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8"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13344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420BC5C-C418-4843-B04B-6918968D0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A183B320-6CCB-0757-D0D4-EFC9811EDD61}"/>
              </a:ext>
            </a:extLst>
          </p:cNvPr>
          <p:cNvSpPr>
            <a:spLocks noGrp="1"/>
          </p:cNvSpPr>
          <p:nvPr>
            <p:ph type="title"/>
          </p:nvPr>
        </p:nvSpPr>
        <p:spPr>
          <a:xfrm>
            <a:off x="517871" y="976160"/>
            <a:ext cx="4767930" cy="1848734"/>
          </a:xfrm>
        </p:spPr>
        <p:txBody>
          <a:bodyPr>
            <a:normAutofit/>
          </a:bodyPr>
          <a:lstStyle/>
          <a:p>
            <a:r>
              <a:rPr lang="pl-PL">
                <a:latin typeface="Arial"/>
                <a:cs typeface="Arial"/>
              </a:rPr>
              <a:t>Epoka plemienna </a:t>
            </a:r>
          </a:p>
        </p:txBody>
      </p:sp>
      <p:sp>
        <p:nvSpPr>
          <p:cNvPr id="43" name="Freeform: Shape 42">
            <a:extLst>
              <a:ext uri="{FF2B5EF4-FFF2-40B4-BE49-F238E27FC236}">
                <a16:creationId xmlns:a16="http://schemas.microsoft.com/office/drawing/2014/main" id="{13E5F285-BD95-4989-B20B-778990159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839951" cy="1423657"/>
          </a:xfrm>
          <a:custGeom>
            <a:avLst/>
            <a:gdLst>
              <a:gd name="connsiteX0" fmla="*/ 0 w 2331138"/>
              <a:gd name="connsiteY0" fmla="*/ 0 h 3352676"/>
              <a:gd name="connsiteX1" fmla="*/ 2331138 w 2331138"/>
              <a:gd name="connsiteY1" fmla="*/ 0 h 3352676"/>
              <a:gd name="connsiteX2" fmla="*/ 2331138 w 2331138"/>
              <a:gd name="connsiteY2" fmla="*/ 3352676 h 3352676"/>
              <a:gd name="connsiteX3" fmla="*/ 2097210 w 2331138"/>
              <a:gd name="connsiteY3" fmla="*/ 3226228 h 3352676"/>
              <a:gd name="connsiteX4" fmla="*/ 214881 w 2331138"/>
              <a:gd name="connsiteY4" fmla="*/ 1176738 h 3352676"/>
              <a:gd name="connsiteX5" fmla="*/ 1129 w 2331138"/>
              <a:gd name="connsiteY5" fmla="*/ 67475 h 33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5" name="Graphic 78">
            <a:extLst>
              <a:ext uri="{FF2B5EF4-FFF2-40B4-BE49-F238E27FC236}">
                <a16:creationId xmlns:a16="http://schemas.microsoft.com/office/drawing/2014/main" id="{6C02F4BE-6538-4CAD-B506-5FEB41D37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4415" y="3039261"/>
            <a:ext cx="1020166" cy="45718"/>
            <a:chOff x="4886325" y="3371754"/>
            <a:chExt cx="2418492" cy="113728"/>
          </a:xfrm>
          <a:solidFill>
            <a:schemeClr val="accent1"/>
          </a:solidFill>
        </p:grpSpPr>
        <p:sp>
          <p:nvSpPr>
            <p:cNvPr id="46" name="Graphic 78">
              <a:extLst>
                <a:ext uri="{FF2B5EF4-FFF2-40B4-BE49-F238E27FC236}">
                  <a16:creationId xmlns:a16="http://schemas.microsoft.com/office/drawing/2014/main" id="{3937246C-D7B5-4CC9-B979-0999DFD5B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47" name="Graphic 78">
              <a:extLst>
                <a:ext uri="{FF2B5EF4-FFF2-40B4-BE49-F238E27FC236}">
                  <a16:creationId xmlns:a16="http://schemas.microsoft.com/office/drawing/2014/main" id="{559392DF-C926-44F7-920D-C232D60C05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48" name="Graphic 78">
                <a:extLst>
                  <a:ext uri="{FF2B5EF4-FFF2-40B4-BE49-F238E27FC236}">
                    <a16:creationId xmlns:a16="http://schemas.microsoft.com/office/drawing/2014/main" id="{437FE2E3-579D-4AA7-8775-C78D1D5631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49" name="Graphic 78">
                <a:extLst>
                  <a:ext uri="{FF2B5EF4-FFF2-40B4-BE49-F238E27FC236}">
                    <a16:creationId xmlns:a16="http://schemas.microsoft.com/office/drawing/2014/main" id="{A6A05323-CAFA-4D34-83D6-3B23B0208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50" name="Graphic 78">
                <a:extLst>
                  <a:ext uri="{FF2B5EF4-FFF2-40B4-BE49-F238E27FC236}">
                    <a16:creationId xmlns:a16="http://schemas.microsoft.com/office/drawing/2014/main" id="{D49C45E0-CA07-4FD4-9097-BF313F498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51" name="Graphic 78">
                <a:extLst>
                  <a:ext uri="{FF2B5EF4-FFF2-40B4-BE49-F238E27FC236}">
                    <a16:creationId xmlns:a16="http://schemas.microsoft.com/office/drawing/2014/main" id="{1EC741B7-EEE8-43D3-9F8E-C2B4DD196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ymbol zastępczy zawartości 2">
            <a:extLst>
              <a:ext uri="{FF2B5EF4-FFF2-40B4-BE49-F238E27FC236}">
                <a16:creationId xmlns:a16="http://schemas.microsoft.com/office/drawing/2014/main" id="{37FFCAEB-CD16-DB09-DE55-2E6CBA26D05A}"/>
              </a:ext>
            </a:extLst>
          </p:cNvPr>
          <p:cNvSpPr>
            <a:spLocks noGrp="1"/>
          </p:cNvSpPr>
          <p:nvPr>
            <p:ph idx="1"/>
          </p:nvPr>
        </p:nvSpPr>
        <p:spPr>
          <a:xfrm>
            <a:off x="517871" y="3299404"/>
            <a:ext cx="4767930" cy="2745750"/>
          </a:xfrm>
        </p:spPr>
        <p:txBody>
          <a:bodyPr vert="horz" lIns="91440" tIns="45720" rIns="91440" bIns="45720" rtlCol="0">
            <a:normAutofit/>
          </a:bodyPr>
          <a:lstStyle/>
          <a:p>
            <a:pPr>
              <a:lnSpc>
                <a:spcPct val="100000"/>
              </a:lnSpc>
            </a:pPr>
            <a:r>
              <a:rPr lang="pl-PL" sz="1900">
                <a:latin typeface="Arial"/>
                <a:ea typeface="+mn-lt"/>
                <a:cs typeface="+mn-lt"/>
              </a:rPr>
              <a:t>W 1047 książę ruski Jarosław I Mądry podporządkował sobie Jaćwingów i Litwinów. Przez następne lata Litwini byli lennikami książąt połockich, aż do 1183, kiedy się usamodzielnili na tyle, by zaatakować dawnych panów. W 1191 Litwini napadli na Karelów. W 1201 zawarli pierwszy traktat międzypaństwowy – z Niemcami z Rygi.</a:t>
            </a:r>
            <a:endParaRPr lang="pl-PL" sz="1900">
              <a:latin typeface="Arial"/>
            </a:endParaRPr>
          </a:p>
        </p:txBody>
      </p:sp>
      <p:pic>
        <p:nvPicPr>
          <p:cNvPr id="5" name="Obraz 5" descr="Obraz zawierający mapa&#10;&#10;Opis wygenerowany automatycznie">
            <a:extLst>
              <a:ext uri="{FF2B5EF4-FFF2-40B4-BE49-F238E27FC236}">
                <a16:creationId xmlns:a16="http://schemas.microsoft.com/office/drawing/2014/main" id="{CC834809-CF36-23EC-46F3-F38A6C73D66C}"/>
              </a:ext>
            </a:extLst>
          </p:cNvPr>
          <p:cNvPicPr>
            <a:picLocks noChangeAspect="1"/>
          </p:cNvPicPr>
          <p:nvPr/>
        </p:nvPicPr>
        <p:blipFill rotWithShape="1">
          <a:blip r:embed="rId2"/>
          <a:srcRect t="4795" r="1" b="3456"/>
          <a:stretch/>
        </p:blipFill>
        <p:spPr>
          <a:xfrm>
            <a:off x="5980742" y="565167"/>
            <a:ext cx="5654663" cy="5654663"/>
          </a:xfrm>
          <a:prstGeom prst="rect">
            <a:avLst/>
          </a:prstGeom>
        </p:spPr>
      </p:pic>
      <p:sp>
        <p:nvSpPr>
          <p:cNvPr id="53" name="Freeform: Shape 52">
            <a:extLst>
              <a:ext uri="{FF2B5EF4-FFF2-40B4-BE49-F238E27FC236}">
                <a16:creationId xmlns:a16="http://schemas.microsoft.com/office/drawing/2014/main" id="{6B6061A8-D267-4967-AF47-C3CC45138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99042" y="4951350"/>
            <a:ext cx="4292956" cy="1927671"/>
          </a:xfrm>
          <a:custGeom>
            <a:avLst/>
            <a:gdLst>
              <a:gd name="connsiteX0" fmla="*/ 0 w 4238069"/>
              <a:gd name="connsiteY0" fmla="*/ 0 h 1903025"/>
              <a:gd name="connsiteX1" fmla="*/ 113310 w 4238069"/>
              <a:gd name="connsiteY1" fmla="*/ 8960 h 1903025"/>
              <a:gd name="connsiteX2" fmla="*/ 291503 w 4238069"/>
              <a:gd name="connsiteY2" fmla="*/ 37000 h 1903025"/>
              <a:gd name="connsiteX3" fmla="*/ 3082930 w 4238069"/>
              <a:gd name="connsiteY3" fmla="*/ 1104916 h 1903025"/>
              <a:gd name="connsiteX4" fmla="*/ 3881548 w 4238069"/>
              <a:gd name="connsiteY4" fmla="*/ 1668276 h 1903025"/>
              <a:gd name="connsiteX5" fmla="*/ 4238069 w 4238069"/>
              <a:gd name="connsiteY5" fmla="*/ 1903025 h 1903025"/>
              <a:gd name="connsiteX6" fmla="*/ 0 w 4238069"/>
              <a:gd name="connsiteY6" fmla="*/ 1903025 h 190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8069" h="1903025">
                <a:moveTo>
                  <a:pt x="0" y="0"/>
                </a:moveTo>
                <a:lnTo>
                  <a:pt x="113310" y="8960"/>
                </a:lnTo>
                <a:cubicBezTo>
                  <a:pt x="173365" y="16155"/>
                  <a:pt x="232870" y="25632"/>
                  <a:pt x="291503" y="37000"/>
                </a:cubicBezTo>
                <a:cubicBezTo>
                  <a:pt x="1250780" y="222537"/>
                  <a:pt x="2264787" y="499636"/>
                  <a:pt x="3082930" y="1104916"/>
                </a:cubicBezTo>
                <a:cubicBezTo>
                  <a:pt x="3348371" y="1301283"/>
                  <a:pt x="3614239" y="1488349"/>
                  <a:pt x="3881548" y="1668276"/>
                </a:cubicBezTo>
                <a:lnTo>
                  <a:pt x="4238069" y="1903025"/>
                </a:lnTo>
                <a:lnTo>
                  <a:pt x="0" y="1903025"/>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5" name="Group 54">
            <a:extLst>
              <a:ext uri="{FF2B5EF4-FFF2-40B4-BE49-F238E27FC236}">
                <a16:creationId xmlns:a16="http://schemas.microsoft.com/office/drawing/2014/main" id="{12DB770A-658D-4212-9BF2-236070D5D7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447993" y="5742897"/>
            <a:ext cx="886141" cy="802496"/>
            <a:chOff x="10948005" y="3272152"/>
            <a:chExt cx="868640" cy="786648"/>
          </a:xfrm>
          <a:solidFill>
            <a:schemeClr val="accent3">
              <a:lumMod val="60000"/>
              <a:lumOff val="40000"/>
            </a:schemeClr>
          </a:solidFill>
        </p:grpSpPr>
        <p:sp>
          <p:nvSpPr>
            <p:cNvPr id="56" name="Freeform: Shape 55">
              <a:extLst>
                <a:ext uri="{FF2B5EF4-FFF2-40B4-BE49-F238E27FC236}">
                  <a16:creationId xmlns:a16="http://schemas.microsoft.com/office/drawing/2014/main" id="{A9B99195-76A3-4B90-8F45-BAEF05699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7" name="Freeform: Shape 56">
              <a:extLst>
                <a:ext uri="{FF2B5EF4-FFF2-40B4-BE49-F238E27FC236}">
                  <a16:creationId xmlns:a16="http://schemas.microsoft.com/office/drawing/2014/main" id="{F1029419-581A-4B40-B3E3-BD5931F99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8" name="Freeform: Shape 57">
              <a:extLst>
                <a:ext uri="{FF2B5EF4-FFF2-40B4-BE49-F238E27FC236}">
                  <a16:creationId xmlns:a16="http://schemas.microsoft.com/office/drawing/2014/main" id="{38F181C6-C3A7-463D-B837-E6FB1B08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9" name="Graphic 12">
              <a:extLst>
                <a:ext uri="{FF2B5EF4-FFF2-40B4-BE49-F238E27FC236}">
                  <a16:creationId xmlns:a16="http://schemas.microsoft.com/office/drawing/2014/main" id="{FB6F6AFA-67F5-4D3A-839B-6B3980B6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60" name="Graphic 15">
              <a:extLst>
                <a:ext uri="{FF2B5EF4-FFF2-40B4-BE49-F238E27FC236}">
                  <a16:creationId xmlns:a16="http://schemas.microsoft.com/office/drawing/2014/main" id="{E9F49015-3756-46EC-AF1A-2F33219CB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61" name="Graphic 15">
              <a:extLst>
                <a:ext uri="{FF2B5EF4-FFF2-40B4-BE49-F238E27FC236}">
                  <a16:creationId xmlns:a16="http://schemas.microsoft.com/office/drawing/2014/main" id="{44C1E606-364B-4793-83A8-61AC96EDB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D62BB33-881E-4E43-A746-75C1E7C32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44557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a:extLst>
              <a:ext uri="{FF2B5EF4-FFF2-40B4-BE49-F238E27FC236}">
                <a16:creationId xmlns:a16="http://schemas.microsoft.com/office/drawing/2014/main" id="{BAD0B4DF-CC68-02E1-A06B-C81739D18B74}"/>
              </a:ext>
            </a:extLst>
          </p:cNvPr>
          <p:cNvSpPr>
            <a:spLocks noGrp="1"/>
          </p:cNvSpPr>
          <p:nvPr>
            <p:ph type="title"/>
          </p:nvPr>
        </p:nvSpPr>
        <p:spPr>
          <a:xfrm>
            <a:off x="525717" y="787068"/>
            <a:ext cx="5566263" cy="1455091"/>
          </a:xfrm>
        </p:spPr>
        <p:txBody>
          <a:bodyPr>
            <a:normAutofit/>
          </a:bodyPr>
          <a:lstStyle/>
          <a:p>
            <a:r>
              <a:rPr lang="pl-PL"/>
              <a:t>Początki państwowości </a:t>
            </a:r>
          </a:p>
        </p:txBody>
      </p:sp>
      <p:sp>
        <p:nvSpPr>
          <p:cNvPr id="11" name="Freeform: Shape 1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ymbol zastępczy zawartości 2">
            <a:extLst>
              <a:ext uri="{FF2B5EF4-FFF2-40B4-BE49-F238E27FC236}">
                <a16:creationId xmlns:a16="http://schemas.microsoft.com/office/drawing/2014/main" id="{68E9AE47-E34B-CDBE-E23B-3984A7F04824}"/>
              </a:ext>
            </a:extLst>
          </p:cNvPr>
          <p:cNvSpPr>
            <a:spLocks noGrp="1"/>
          </p:cNvSpPr>
          <p:nvPr>
            <p:ph idx="1"/>
          </p:nvPr>
        </p:nvSpPr>
        <p:spPr>
          <a:xfrm>
            <a:off x="525717" y="2796427"/>
            <a:ext cx="5566263" cy="3274503"/>
          </a:xfrm>
        </p:spPr>
        <p:txBody>
          <a:bodyPr vert="horz" lIns="91440" tIns="45720" rIns="91440" bIns="45720" rtlCol="0" anchor="t">
            <a:normAutofit/>
          </a:bodyPr>
          <a:lstStyle/>
          <a:p>
            <a:pPr>
              <a:lnSpc>
                <a:spcPct val="100000"/>
              </a:lnSpc>
            </a:pPr>
            <a:r>
              <a:rPr lang="pl-PL" sz="1700">
                <a:latin typeface="Arial"/>
                <a:ea typeface="+mn-lt"/>
                <a:cs typeface="+mn-lt"/>
              </a:rPr>
              <a:t>Do końca XII wieku tereny Litwy zamieszkiwały liczne plemiona, które nie tworzyły zwartego organizmu państwowego. Dopiero od XIII wieku związkom plemiennym zaczęli przewodzić książęta – </a:t>
            </a:r>
            <a:r>
              <a:rPr lang="pl-PL" sz="1700" err="1">
                <a:latin typeface="Arial"/>
                <a:ea typeface="+mn-lt"/>
                <a:cs typeface="+mn-lt"/>
              </a:rPr>
              <a:t>kunigasi.Kunigas</a:t>
            </a:r>
            <a:r>
              <a:rPr lang="pl-PL" sz="1700">
                <a:latin typeface="Arial"/>
                <a:ea typeface="+mn-lt"/>
                <a:cs typeface="+mn-lt"/>
              </a:rPr>
              <a:t> Mendog w długotrwałym procesie zjednoczył litewskie plemiona i skupił władzę mordując i wypędzając przeciwników oraz przekształcając mniej znaczących kunigasów w wasali. Na początku lat 50. XIII w. Mendog zajął Ruś Czarną, oddając jej część na prawach lennych swemu synowi </a:t>
            </a:r>
            <a:r>
              <a:rPr lang="pl-PL" sz="1700" err="1">
                <a:latin typeface="Arial"/>
                <a:ea typeface="+mn-lt"/>
                <a:cs typeface="+mn-lt"/>
              </a:rPr>
              <a:t>Wojsiełkowi</a:t>
            </a:r>
            <a:r>
              <a:rPr lang="pl-PL" sz="1700">
                <a:latin typeface="Arial"/>
                <a:ea typeface="+mn-lt"/>
                <a:cs typeface="+mn-lt"/>
              </a:rPr>
              <a:t>.</a:t>
            </a:r>
            <a:endParaRPr lang="pl-PL" sz="1700">
              <a:latin typeface="Arial"/>
              <a:cs typeface="Arial"/>
            </a:endParaRPr>
          </a:p>
        </p:txBody>
      </p:sp>
      <p:pic>
        <p:nvPicPr>
          <p:cNvPr id="4" name="Obraz 4" descr="Obraz zawierający tekst, rysunek kreskowy&#10;&#10;Opis wygenerowany automatycznie">
            <a:extLst>
              <a:ext uri="{FF2B5EF4-FFF2-40B4-BE49-F238E27FC236}">
                <a16:creationId xmlns:a16="http://schemas.microsoft.com/office/drawing/2014/main" id="{3F41FE2E-DBF9-9E8A-28B2-1145837E8AB3}"/>
              </a:ext>
            </a:extLst>
          </p:cNvPr>
          <p:cNvPicPr>
            <a:picLocks noChangeAspect="1"/>
          </p:cNvPicPr>
          <p:nvPr/>
        </p:nvPicPr>
        <p:blipFill rotWithShape="1">
          <a:blip r:embed="rId2"/>
          <a:srcRect b="30029"/>
          <a:stretch/>
        </p:blipFill>
        <p:spPr>
          <a:xfrm>
            <a:off x="6531789" y="10"/>
            <a:ext cx="5660211" cy="6857990"/>
          </a:xfrm>
          <a:prstGeom prst="rect">
            <a:avLst/>
          </a:prstGeom>
        </p:spPr>
      </p:pic>
      <p:sp>
        <p:nvSpPr>
          <p:cNvPr id="21" name="Freeform: Shape 20">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03892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a:extLst>
              <a:ext uri="{FF2B5EF4-FFF2-40B4-BE49-F238E27FC236}">
                <a16:creationId xmlns:a16="http://schemas.microsoft.com/office/drawing/2014/main" id="{0C0A6E86-7C58-C0D9-0E38-A68F02506903}"/>
              </a:ext>
            </a:extLst>
          </p:cNvPr>
          <p:cNvSpPr>
            <a:spLocks noGrp="1"/>
          </p:cNvSpPr>
          <p:nvPr>
            <p:ph type="title"/>
          </p:nvPr>
        </p:nvSpPr>
        <p:spPr>
          <a:xfrm>
            <a:off x="525717" y="787068"/>
            <a:ext cx="5566263" cy="1455091"/>
          </a:xfrm>
        </p:spPr>
        <p:txBody>
          <a:bodyPr>
            <a:normAutofit/>
          </a:bodyPr>
          <a:lstStyle/>
          <a:p>
            <a:r>
              <a:rPr lang="pl-PL" sz="5400">
                <a:latin typeface="Arial"/>
                <a:cs typeface="Arial"/>
              </a:rPr>
              <a:t>Walka o władze </a:t>
            </a:r>
          </a:p>
        </p:txBody>
      </p:sp>
      <p:sp>
        <p:nvSpPr>
          <p:cNvPr id="11" name="Freeform: Shape 1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ymbol zastępczy zawartości 2">
            <a:extLst>
              <a:ext uri="{FF2B5EF4-FFF2-40B4-BE49-F238E27FC236}">
                <a16:creationId xmlns:a16="http://schemas.microsoft.com/office/drawing/2014/main" id="{6C067D18-4BF6-E652-868F-6A0F1EFA55B1}"/>
              </a:ext>
            </a:extLst>
          </p:cNvPr>
          <p:cNvSpPr>
            <a:spLocks noGrp="1"/>
          </p:cNvSpPr>
          <p:nvPr>
            <p:ph idx="1"/>
          </p:nvPr>
        </p:nvSpPr>
        <p:spPr>
          <a:xfrm>
            <a:off x="525717" y="2796427"/>
            <a:ext cx="5566263" cy="3274503"/>
          </a:xfrm>
        </p:spPr>
        <p:txBody>
          <a:bodyPr vert="horz" lIns="91440" tIns="45720" rIns="91440" bIns="45720" rtlCol="0">
            <a:normAutofit/>
          </a:bodyPr>
          <a:lstStyle/>
          <a:p>
            <a:r>
              <a:rPr lang="pl-PL">
                <a:latin typeface="Arial"/>
                <a:ea typeface="+mn-lt"/>
                <a:cs typeface="+mn-lt"/>
              </a:rPr>
              <a:t>Panowanie Mendoga zakończyło się jesienią 1263, kiedy został wraz ze swymi dwoma synami zamordowany. Władzę po nim objął syn Mendoga Wojsiełk, lecz przekazał ją w 1267 w ręce księcia halickiego Szwarno, który zmarł w 1269. Pod koniec XIII w. władzę nad Litwą przejął Pukuwer, a potem jego synowie Witenes i Giedymin dziad Władysława Jagiełły. </a:t>
            </a:r>
            <a:endParaRPr lang="pl-PL">
              <a:latin typeface="Arial"/>
            </a:endParaRPr>
          </a:p>
        </p:txBody>
      </p:sp>
      <p:pic>
        <p:nvPicPr>
          <p:cNvPr id="4" name="Obraz 4" descr="Obraz zawierający tekst, nosić, kapelusz&#10;&#10;Opis wygenerowany automatycznie">
            <a:extLst>
              <a:ext uri="{FF2B5EF4-FFF2-40B4-BE49-F238E27FC236}">
                <a16:creationId xmlns:a16="http://schemas.microsoft.com/office/drawing/2014/main" id="{3EE0613A-5A97-DF9C-9A73-71CE17C68D3D}"/>
              </a:ext>
            </a:extLst>
          </p:cNvPr>
          <p:cNvPicPr>
            <a:picLocks noChangeAspect="1"/>
          </p:cNvPicPr>
          <p:nvPr/>
        </p:nvPicPr>
        <p:blipFill rotWithShape="1">
          <a:blip r:embed="rId2"/>
          <a:srcRect b="21245"/>
          <a:stretch/>
        </p:blipFill>
        <p:spPr>
          <a:xfrm>
            <a:off x="6531789" y="10"/>
            <a:ext cx="5660211" cy="6857990"/>
          </a:xfrm>
          <a:prstGeom prst="rect">
            <a:avLst/>
          </a:prstGeom>
        </p:spPr>
      </p:pic>
      <p:sp>
        <p:nvSpPr>
          <p:cNvPr id="21" name="Freeform: Shape 20">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77129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a:extLst>
              <a:ext uri="{FF2B5EF4-FFF2-40B4-BE49-F238E27FC236}">
                <a16:creationId xmlns:a16="http://schemas.microsoft.com/office/drawing/2014/main" id="{A652FBCA-3898-EE95-33DA-E1827328A985}"/>
              </a:ext>
            </a:extLst>
          </p:cNvPr>
          <p:cNvSpPr>
            <a:spLocks noGrp="1"/>
          </p:cNvSpPr>
          <p:nvPr>
            <p:ph type="title"/>
          </p:nvPr>
        </p:nvSpPr>
        <p:spPr>
          <a:xfrm>
            <a:off x="525717" y="787068"/>
            <a:ext cx="4663649" cy="1455091"/>
          </a:xfrm>
        </p:spPr>
        <p:txBody>
          <a:bodyPr>
            <a:normAutofit/>
          </a:bodyPr>
          <a:lstStyle/>
          <a:p>
            <a:r>
              <a:rPr lang="pl-PL"/>
              <a:t>Litwa na początku XIV wieku</a:t>
            </a:r>
          </a:p>
        </p:txBody>
      </p:sp>
      <p:sp>
        <p:nvSpPr>
          <p:cNvPr id="33" name="Freeform: Shape 1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6">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4"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ymbol zastępczy zawartości 2">
            <a:extLst>
              <a:ext uri="{FF2B5EF4-FFF2-40B4-BE49-F238E27FC236}">
                <a16:creationId xmlns:a16="http://schemas.microsoft.com/office/drawing/2014/main" id="{582E6642-9ECF-2205-4B23-B87572264400}"/>
              </a:ext>
            </a:extLst>
          </p:cNvPr>
          <p:cNvSpPr>
            <a:spLocks noGrp="1"/>
          </p:cNvSpPr>
          <p:nvPr>
            <p:ph idx="1"/>
          </p:nvPr>
        </p:nvSpPr>
        <p:spPr>
          <a:xfrm>
            <a:off x="525717" y="2796427"/>
            <a:ext cx="4663649" cy="3274503"/>
          </a:xfrm>
        </p:spPr>
        <p:txBody>
          <a:bodyPr vert="horz" lIns="91440" tIns="45720" rIns="91440" bIns="45720" rtlCol="0">
            <a:normAutofit/>
          </a:bodyPr>
          <a:lstStyle/>
          <a:p>
            <a:pPr>
              <a:lnSpc>
                <a:spcPct val="100000"/>
              </a:lnSpc>
            </a:pPr>
            <a:r>
              <a:rPr lang="pl-PL" sz="1400">
                <a:latin typeface="Arial"/>
                <a:ea typeface="+mn-lt"/>
                <a:cs typeface="+mn-lt"/>
              </a:rPr>
              <a:t>Książę Giedymin przejął władzę po 1315 i doprowadził do poszerzenia terytorialnego państwa o Witebsk, Pińsk, Wołyń, Podlasie i w 1331 Kijów. Nawiązał też dobre stosunki z papiestwem i Królestwem Polskim (np. żoną Kazimierza Wielkiego była córka Giedymina, Aldona.Następcą Giedymina został jego średni syn Jawnuta (1341-1345), przeciwko któremu zbuntował się Kiejstut, osadzając na tronie wileńskim kolejnego syna Giedymina Olgierda (1345-1377). W 1377, po śmierci Olgierda Litwa znalazła się w trudnej sytuacji z powodu częstych najazdów Krzyżaków i konfliktu z księstwami ruskimi.</a:t>
            </a:r>
            <a:endParaRPr lang="pl-PL" sz="1400">
              <a:latin typeface="Arial"/>
              <a:cs typeface="Arial"/>
            </a:endParaRPr>
          </a:p>
        </p:txBody>
      </p:sp>
      <p:pic>
        <p:nvPicPr>
          <p:cNvPr id="4" name="Obraz 4" descr="Obraz zawierający tekst, książka&#10;&#10;Opis wygenerowany automatycznie">
            <a:extLst>
              <a:ext uri="{FF2B5EF4-FFF2-40B4-BE49-F238E27FC236}">
                <a16:creationId xmlns:a16="http://schemas.microsoft.com/office/drawing/2014/main" id="{0DB70110-A41A-EAE8-BBE8-DD6C7B78D59D}"/>
              </a:ext>
            </a:extLst>
          </p:cNvPr>
          <p:cNvPicPr>
            <a:picLocks noChangeAspect="1"/>
          </p:cNvPicPr>
          <p:nvPr/>
        </p:nvPicPr>
        <p:blipFill>
          <a:blip r:embed="rId2"/>
          <a:stretch>
            <a:fillRect/>
          </a:stretch>
        </p:blipFill>
        <p:spPr>
          <a:xfrm>
            <a:off x="6936835" y="552793"/>
            <a:ext cx="3694100" cy="5661456"/>
          </a:xfrm>
          <a:prstGeom prst="rect">
            <a:avLst/>
          </a:prstGeom>
        </p:spPr>
      </p:pic>
      <p:sp>
        <p:nvSpPr>
          <p:cNvPr id="35" name="Freeform: Shape 20">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6" name="Group 22">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90969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a:extLst>
              <a:ext uri="{FF2B5EF4-FFF2-40B4-BE49-F238E27FC236}">
                <a16:creationId xmlns:a16="http://schemas.microsoft.com/office/drawing/2014/main" id="{56CCE8AB-7083-39F6-9EFD-63FD9C96D552}"/>
              </a:ext>
            </a:extLst>
          </p:cNvPr>
          <p:cNvSpPr>
            <a:spLocks noGrp="1"/>
          </p:cNvSpPr>
          <p:nvPr>
            <p:ph type="title"/>
          </p:nvPr>
        </p:nvSpPr>
        <p:spPr>
          <a:xfrm>
            <a:off x="525717" y="787068"/>
            <a:ext cx="5566263" cy="1455091"/>
          </a:xfrm>
        </p:spPr>
        <p:txBody>
          <a:bodyPr vert="horz" lIns="91440" tIns="45720" rIns="91440" bIns="45720" rtlCol="0">
            <a:normAutofit/>
          </a:bodyPr>
          <a:lstStyle/>
          <a:p>
            <a:r>
              <a:rPr lang="pl-PL">
                <a:latin typeface="Arial"/>
                <a:cs typeface="Arial"/>
              </a:rPr>
              <a:t>Początek panowania Władysława Jagiełły</a:t>
            </a:r>
          </a:p>
        </p:txBody>
      </p:sp>
      <p:sp>
        <p:nvSpPr>
          <p:cNvPr id="11" name="Freeform: Shape 1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ymbol zastępczy zawartości 2">
            <a:extLst>
              <a:ext uri="{FF2B5EF4-FFF2-40B4-BE49-F238E27FC236}">
                <a16:creationId xmlns:a16="http://schemas.microsoft.com/office/drawing/2014/main" id="{144D214E-97D1-FBF0-BC8E-29509A64616C}"/>
              </a:ext>
            </a:extLst>
          </p:cNvPr>
          <p:cNvSpPr>
            <a:spLocks noGrp="1"/>
          </p:cNvSpPr>
          <p:nvPr>
            <p:ph idx="1"/>
          </p:nvPr>
        </p:nvSpPr>
        <p:spPr>
          <a:xfrm>
            <a:off x="525717" y="2796427"/>
            <a:ext cx="5566263" cy="3274503"/>
          </a:xfrm>
        </p:spPr>
        <p:txBody>
          <a:bodyPr vert="horz" lIns="91440" tIns="45720" rIns="91440" bIns="45720" rtlCol="0" anchor="t">
            <a:normAutofit/>
          </a:bodyPr>
          <a:lstStyle/>
          <a:p>
            <a:pPr>
              <a:lnSpc>
                <a:spcPct val="100000"/>
              </a:lnSpc>
            </a:pPr>
            <a:r>
              <a:rPr lang="pl-PL" sz="1700">
                <a:latin typeface="Arial"/>
                <a:ea typeface="+mn-lt"/>
                <a:cs typeface="+mn-lt"/>
              </a:rPr>
              <a:t>Olgierd pozostawił tron książęcy swojemu najstarszemu synowi Jagielle. Zdecydował się on się na zawarcie sojuszu z Polską, Jagiełło zgodził się pojąć za żonę Jadwigę Andegaweńską, przyjąć chrzest i zostać królem Polski. Podpisał w 1385 akt w Krewie, na mocy którego zobowiązał się przyjąć chrzest, objąć chrystianizacją Litwę (co też rozpoczął w 1387). Po zawarciu unii władztwo w Wielkim Księstwie objąć mieli polscy starostowie. W 1386 w Krakowie Jagiełło przyjął chrzest oraz imię Władysław oraz objął polski tron królewski. W 1387 ustanowił biskupstwo wileńskie.</a:t>
            </a:r>
            <a:endParaRPr lang="pl-PL" sz="1700">
              <a:latin typeface="Arial"/>
            </a:endParaRPr>
          </a:p>
        </p:txBody>
      </p:sp>
      <p:pic>
        <p:nvPicPr>
          <p:cNvPr id="4" name="Obraz 4" descr="Obraz zawierający drzewo, na wolnym powietrzu, roślina, drzewo gumowe&#10;&#10;Opis wygenerowany automatycznie">
            <a:extLst>
              <a:ext uri="{FF2B5EF4-FFF2-40B4-BE49-F238E27FC236}">
                <a16:creationId xmlns:a16="http://schemas.microsoft.com/office/drawing/2014/main" id="{AA18E923-3417-540B-95F0-962C737DD9E9}"/>
              </a:ext>
            </a:extLst>
          </p:cNvPr>
          <p:cNvPicPr>
            <a:picLocks noChangeAspect="1"/>
          </p:cNvPicPr>
          <p:nvPr/>
        </p:nvPicPr>
        <p:blipFill rotWithShape="1">
          <a:blip r:embed="rId2"/>
          <a:srcRect l="35148" r="22554" b="1"/>
          <a:stretch/>
        </p:blipFill>
        <p:spPr>
          <a:xfrm>
            <a:off x="6531789" y="10"/>
            <a:ext cx="5660211" cy="6857990"/>
          </a:xfrm>
          <a:prstGeom prst="rect">
            <a:avLst/>
          </a:prstGeom>
        </p:spPr>
      </p:pic>
      <p:sp>
        <p:nvSpPr>
          <p:cNvPr id="21" name="Freeform: Shape 20">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93532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ytuł 1">
            <a:extLst>
              <a:ext uri="{FF2B5EF4-FFF2-40B4-BE49-F238E27FC236}">
                <a16:creationId xmlns:a16="http://schemas.microsoft.com/office/drawing/2014/main" id="{05295E29-821E-5B69-7B3C-A354B6524481}"/>
              </a:ext>
            </a:extLst>
          </p:cNvPr>
          <p:cNvSpPr>
            <a:spLocks noGrp="1"/>
          </p:cNvSpPr>
          <p:nvPr>
            <p:ph type="title"/>
          </p:nvPr>
        </p:nvSpPr>
        <p:spPr>
          <a:xfrm>
            <a:off x="525717" y="787068"/>
            <a:ext cx="5566263" cy="1455091"/>
          </a:xfrm>
        </p:spPr>
        <p:txBody>
          <a:bodyPr>
            <a:normAutofit/>
          </a:bodyPr>
          <a:lstStyle/>
          <a:p>
            <a:r>
              <a:rPr lang="pl-PL">
                <a:latin typeface="Arial"/>
                <a:cs typeface="Arial"/>
              </a:rPr>
              <a:t>Wielkie księstwo Litewskie wasalem polski</a:t>
            </a:r>
          </a:p>
        </p:txBody>
      </p:sp>
      <p:sp>
        <p:nvSpPr>
          <p:cNvPr id="11" name="Freeform: Shape 10">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4"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5"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6"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7"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8"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9"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ymbol zastępczy zawartości 2">
            <a:extLst>
              <a:ext uri="{FF2B5EF4-FFF2-40B4-BE49-F238E27FC236}">
                <a16:creationId xmlns:a16="http://schemas.microsoft.com/office/drawing/2014/main" id="{9E75DDB7-BF95-C691-B76D-E41E0C06C2D0}"/>
              </a:ext>
            </a:extLst>
          </p:cNvPr>
          <p:cNvSpPr>
            <a:spLocks noGrp="1"/>
          </p:cNvSpPr>
          <p:nvPr>
            <p:ph idx="1"/>
          </p:nvPr>
        </p:nvSpPr>
        <p:spPr>
          <a:xfrm>
            <a:off x="525717" y="2796427"/>
            <a:ext cx="5566263" cy="3274503"/>
          </a:xfrm>
        </p:spPr>
        <p:txBody>
          <a:bodyPr vert="horz" lIns="91440" tIns="45720" rIns="91440" bIns="45720" rtlCol="0">
            <a:normAutofit/>
          </a:bodyPr>
          <a:lstStyle/>
          <a:p>
            <a:pPr>
              <a:lnSpc>
                <a:spcPct val="100000"/>
              </a:lnSpc>
            </a:pPr>
            <a:r>
              <a:rPr lang="pl-PL">
                <a:latin typeface="Arial"/>
                <a:ea typeface="+mn-lt"/>
                <a:cs typeface="+mn-lt"/>
              </a:rPr>
              <a:t>Po koronacji Władysława na króla polski wielki księciem Litewskim został Witold. W związku z niepowodzeniami polityki niezależności od Korony i zagrożeniem zewnętrznym państwa  zawarł on z Jagiełłą umowę wileńsko-radomską (1400-1401), na mocy której został dożywotnim władcą Wielkiego Księstwa Litewskiego, a także uznał się za wasala Polski. Jagiełło został nadal księciem zwierzchnim Wielkiego Księstwa Litewskiego.</a:t>
            </a:r>
            <a:endParaRPr lang="pl-PL">
              <a:latin typeface="Arial"/>
              <a:cs typeface="Arial"/>
            </a:endParaRPr>
          </a:p>
        </p:txBody>
      </p:sp>
      <p:pic>
        <p:nvPicPr>
          <p:cNvPr id="4" name="Obraz 4" descr="Obraz zawierający tekst&#10;&#10;Opis wygenerowany automatycznie">
            <a:extLst>
              <a:ext uri="{FF2B5EF4-FFF2-40B4-BE49-F238E27FC236}">
                <a16:creationId xmlns:a16="http://schemas.microsoft.com/office/drawing/2014/main" id="{2DA15560-B4C7-82AC-4F71-BC08BF9AA0AF}"/>
              </a:ext>
            </a:extLst>
          </p:cNvPr>
          <p:cNvPicPr>
            <a:picLocks noChangeAspect="1"/>
          </p:cNvPicPr>
          <p:nvPr/>
        </p:nvPicPr>
        <p:blipFill rotWithShape="1">
          <a:blip r:embed="rId2"/>
          <a:srcRect b="9735"/>
          <a:stretch/>
        </p:blipFill>
        <p:spPr>
          <a:xfrm>
            <a:off x="6531789" y="10"/>
            <a:ext cx="5660211" cy="6857990"/>
          </a:xfrm>
          <a:prstGeom prst="rect">
            <a:avLst/>
          </a:prstGeom>
        </p:spPr>
      </p:pic>
      <p:sp>
        <p:nvSpPr>
          <p:cNvPr id="21" name="Freeform: Shape 20">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24" name="Freeform: Shape 23">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6" name="Freeform: Shape 25">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7"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8"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9"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40909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RocaVTI">
  <a:themeElements>
    <a:clrScheme name="Custom 101">
      <a:dk1>
        <a:sysClr val="windowText" lastClr="000000"/>
      </a:dk1>
      <a:lt1>
        <a:sysClr val="window" lastClr="FFFFFF"/>
      </a:lt1>
      <a:dk2>
        <a:srgbClr val="463443"/>
      </a:dk2>
      <a:lt2>
        <a:srgbClr val="F3F0E9"/>
      </a:lt2>
      <a:accent1>
        <a:srgbClr val="D45E5E"/>
      </a:accent1>
      <a:accent2>
        <a:srgbClr val="D49D8C"/>
      </a:accent2>
      <a:accent3>
        <a:srgbClr val="BF873A"/>
      </a:accent3>
      <a:accent4>
        <a:srgbClr val="C05050"/>
      </a:accent4>
      <a:accent5>
        <a:srgbClr val="A89F68"/>
      </a:accent5>
      <a:accent6>
        <a:srgbClr val="8F6B8A"/>
      </a:accent6>
      <a:hlink>
        <a:srgbClr val="D75681"/>
      </a:hlink>
      <a:folHlink>
        <a:srgbClr val="6C9D92"/>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Panoramiczny</PresentationFormat>
  <Slides>24</Slides>
  <Notes>0</Notes>
  <HiddenSlides>0</HiddenSlides>
  <ScaleCrop>false</ScaleCrop>
  <HeadingPairs>
    <vt:vector size="4" baseType="variant">
      <vt:variant>
        <vt:lpstr>Motyw</vt:lpstr>
      </vt:variant>
      <vt:variant>
        <vt:i4>1</vt:i4>
      </vt:variant>
      <vt:variant>
        <vt:lpstr>Tytuły slajdów</vt:lpstr>
      </vt:variant>
      <vt:variant>
        <vt:i4>24</vt:i4>
      </vt:variant>
    </vt:vector>
  </HeadingPairs>
  <TitlesOfParts>
    <vt:vector size="25" baseType="lpstr">
      <vt:lpstr>RocaVTI</vt:lpstr>
      <vt:lpstr>Historia Litwy </vt:lpstr>
      <vt:lpstr>Tereny Litwy w Prehistorii </vt:lpstr>
      <vt:lpstr>Pierwsze zapiski o Litwie </vt:lpstr>
      <vt:lpstr>Epoka plemienna </vt:lpstr>
      <vt:lpstr>Początki państwowości </vt:lpstr>
      <vt:lpstr>Walka o władze </vt:lpstr>
      <vt:lpstr>Litwa na początku XIV wieku</vt:lpstr>
      <vt:lpstr>Początek panowania Władysława Jagiełły</vt:lpstr>
      <vt:lpstr>Wielkie księstwo Litewskie wasalem polski</vt:lpstr>
      <vt:lpstr>Wielka wojna z zakonem krzyżackim </vt:lpstr>
      <vt:lpstr>Bitwa pod Grunwladem </vt:lpstr>
      <vt:lpstr>Unia horodelska</vt:lpstr>
      <vt:lpstr>Kazimierz Jagiellończyk księciem Litewskim </vt:lpstr>
      <vt:lpstr>Oba kraje pod  władaniem tego samego króla </vt:lpstr>
      <vt:lpstr>Unia lubelska </vt:lpstr>
      <vt:lpstr>Rzeczpospolita Obojga Narodów </vt:lpstr>
      <vt:lpstr>Zmierzch niepodległości Litwy </vt:lpstr>
      <vt:lpstr>Powstania niepodległościowe na terenie Litwy</vt:lpstr>
      <vt:lpstr>I wojna światowa </vt:lpstr>
      <vt:lpstr>Dwudziestolecie międzywojenne</vt:lpstr>
      <vt:lpstr>II wojna światowa </vt:lpstr>
      <vt:lpstr>Upadek komunizmu</vt:lpstr>
      <vt:lpstr>Czasy współczesne </vt:lpstr>
      <vt:lpstr>Dziękuje za uwagę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revision>16</cp:revision>
  <dcterms:created xsi:type="dcterms:W3CDTF">2023-04-11T06:19:39Z</dcterms:created>
  <dcterms:modified xsi:type="dcterms:W3CDTF">2023-04-13T19:01:40Z</dcterms:modified>
</cp:coreProperties>
</file>