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858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7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2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764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5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1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23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1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951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41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798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7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63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462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3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372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AEDDC8-EE03-448A-AF49-E016DF777A11}" type="datetimeFigureOut">
              <a:rPr lang="lt-LT" smtClean="0"/>
              <a:t>2023-04-26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98B8CB-7589-45DD-9248-25F97928AC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573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692396" y="1819564"/>
            <a:ext cx="6815669" cy="1160700"/>
          </a:xfrm>
        </p:spPr>
        <p:txBody>
          <a:bodyPr>
            <a:normAutofit fontScale="90000"/>
          </a:bodyPr>
          <a:lstStyle/>
          <a:p>
            <a:r>
              <a:rPr lang="lt-LT" sz="4000" b="1" dirty="0" err="1" smtClean="0"/>
              <a:t>Podobie</a:t>
            </a:r>
            <a:r>
              <a:rPr lang="pl-PL" sz="4000" b="1" dirty="0" err="1" smtClean="0"/>
              <a:t>ństwa</a:t>
            </a:r>
            <a:r>
              <a:rPr lang="pl-PL" sz="4000" b="1" dirty="0" smtClean="0"/>
              <a:t> i różnice w geografii </a:t>
            </a:r>
            <a:r>
              <a:rPr lang="pl-PL" sz="4000" b="1" dirty="0" err="1" smtClean="0"/>
              <a:t>międ</a:t>
            </a: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/>
              <a:t/>
            </a:r>
            <a:br>
              <a:rPr lang="lt-LT" sz="4000" b="1" dirty="0"/>
            </a:b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 smtClean="0"/>
              <a:t>Geografia </a:t>
            </a:r>
            <a:r>
              <a:rPr lang="lt-LT" sz="4000" b="1" dirty="0" smtClean="0"/>
              <a:t>Litwy i Polski </a:t>
            </a:r>
            <a:br>
              <a:rPr lang="lt-LT" sz="4000" b="1" dirty="0" smtClean="0"/>
            </a:br>
            <a:r>
              <a:rPr lang="lt-LT" sz="4000" b="1" dirty="0" smtClean="0"/>
              <a:t>Lietuvos ir Lenkijos geografija</a:t>
            </a:r>
            <a:endParaRPr lang="lt-LT" sz="40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858327" y="3934691"/>
            <a:ext cx="2613891" cy="1085274"/>
          </a:xfrm>
        </p:spPr>
        <p:txBody>
          <a:bodyPr>
            <a:noAutofit/>
          </a:bodyPr>
          <a:lstStyle/>
          <a:p>
            <a:r>
              <a:rPr lang="pl-PL" sz="1600" dirty="0" smtClean="0"/>
              <a:t>Kamila Matysek </a:t>
            </a:r>
          </a:p>
          <a:p>
            <a:r>
              <a:rPr lang="pl-PL" sz="1600" dirty="0" smtClean="0"/>
              <a:t>Natalia Bator</a:t>
            </a:r>
          </a:p>
          <a:p>
            <a:r>
              <a:rPr lang="pl-PL" sz="1600" dirty="0" smtClean="0"/>
              <a:t>Honorata </a:t>
            </a:r>
            <a:r>
              <a:rPr lang="pl-PL" sz="1600" dirty="0" err="1" smtClean="0"/>
              <a:t>Tarasevic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196746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Lietuvos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v</a:t>
            </a:r>
            <a:r>
              <a:rPr lang="lt-LT" dirty="0" err="1" smtClean="0"/>
              <a:t>ėliava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56932"/>
            <a:ext cx="3891741" cy="3318936"/>
          </a:xfrm>
        </p:spPr>
        <p:txBody>
          <a:bodyPr/>
          <a:lstStyle/>
          <a:p>
            <a:r>
              <a:rPr lang="lt-LT" dirty="0" smtClean="0"/>
              <a:t>Geltona spalvą Lietuvos vėliavoje simbolizuoja saulė, </a:t>
            </a:r>
            <a:r>
              <a:rPr lang="lt-LT" dirty="0" smtClean="0"/>
              <a:t>žalia</a:t>
            </a:r>
            <a:r>
              <a:rPr lang="pl-PL" dirty="0" smtClean="0"/>
              <a:t> </a:t>
            </a:r>
            <a:r>
              <a:rPr lang="lt-LT" dirty="0" smtClean="0"/>
              <a:t>- </a:t>
            </a:r>
            <a:r>
              <a:rPr lang="lt-LT" dirty="0" smtClean="0"/>
              <a:t>augmeniją, o raudona </a:t>
            </a:r>
            <a:r>
              <a:rPr lang="lt-LT" dirty="0" smtClean="0"/>
              <a:t>–</a:t>
            </a:r>
            <a:r>
              <a:rPr lang="pl-PL" dirty="0" smtClean="0"/>
              <a:t> </a:t>
            </a:r>
            <a:r>
              <a:rPr lang="lt-LT" dirty="0" smtClean="0"/>
              <a:t>kraujo </a:t>
            </a:r>
            <a:r>
              <a:rPr lang="lt-LT" dirty="0" smtClean="0"/>
              <a:t>spalvą.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92" y="2504948"/>
            <a:ext cx="5154168" cy="34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0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Polska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err="1" smtClean="0"/>
              <a:t>szczyt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56932"/>
            <a:ext cx="5629101" cy="3318936"/>
          </a:xfrm>
        </p:spPr>
        <p:txBody>
          <a:bodyPr/>
          <a:lstStyle/>
          <a:p>
            <a:r>
              <a:rPr lang="pl-PL" dirty="0" smtClean="0"/>
              <a:t>Najwyższym szczytem w Polsce są </a:t>
            </a:r>
            <a:r>
              <a:rPr lang="pl-PL" dirty="0" smtClean="0"/>
              <a:t>Rysy, wysokość n.p.m. 2501. </a:t>
            </a:r>
            <a:r>
              <a:rPr lang="pl-PL" dirty="0" smtClean="0"/>
              <a:t>Masyw położony </a:t>
            </a:r>
            <a:r>
              <a:rPr lang="pl-PL" dirty="0" smtClean="0"/>
              <a:t> na </a:t>
            </a:r>
            <a:r>
              <a:rPr lang="pl-PL" dirty="0" smtClean="0"/>
              <a:t>granicy polsko-słowackiej. Jego północny </a:t>
            </a:r>
            <a:r>
              <a:rPr lang="pl-PL" dirty="0" smtClean="0"/>
              <a:t>wierzchołek jest </a:t>
            </a:r>
            <a:r>
              <a:rPr lang="pl-PL" dirty="0" smtClean="0"/>
              <a:t>najwyższym punktem w Polsce.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49" y="2637368"/>
            <a:ext cx="431292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Lietuvos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Vir</a:t>
            </a:r>
            <a:r>
              <a:rPr lang="lt-LT" dirty="0" err="1" smtClean="0"/>
              <a:t>šūnė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56932"/>
            <a:ext cx="5130337" cy="3318936"/>
          </a:xfrm>
        </p:spPr>
        <p:txBody>
          <a:bodyPr/>
          <a:lstStyle/>
          <a:p>
            <a:r>
              <a:rPr lang="lt-LT" dirty="0" smtClean="0"/>
              <a:t>Aukščiausia Lietuvos vieta- aukštas kalnas. Jo viršuje yra riedulys, geografinis žymeklis ir apžvalgos aikštelė.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2" y="2859281"/>
            <a:ext cx="3710247" cy="24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9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DZIĘKUJEMY ZA UWAGĘ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6000" dirty="0" smtClean="0"/>
              <a:t>         Ačiū </a:t>
            </a:r>
            <a:r>
              <a:rPr lang="lt-LT" sz="6000" dirty="0"/>
              <a:t>už </a:t>
            </a:r>
            <a:r>
              <a:rPr lang="lt-LT" sz="6000" dirty="0" smtClean="0"/>
              <a:t>dėmesį</a:t>
            </a:r>
            <a:r>
              <a:rPr lang="lt-LT" sz="6000" dirty="0" smtClean="0">
                <a:sym typeface="Wingdings" panose="05000000000000000000" pitchFamily="2" charset="2"/>
              </a:rPr>
              <a:t></a:t>
            </a:r>
            <a:endParaRPr lang="lt-LT" sz="60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9632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Spis </a:t>
            </a:r>
            <a:r>
              <a:rPr lang="lt-LT" dirty="0" err="1" smtClean="0"/>
              <a:t>tre</a:t>
            </a:r>
            <a:r>
              <a:rPr lang="pl-PL" dirty="0" err="1" smtClean="0"/>
              <a:t>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lt-LT" dirty="0" err="1" smtClean="0"/>
              <a:t>Tū</a:t>
            </a:r>
            <a:r>
              <a:rPr lang="pl-PL" dirty="0" err="1" smtClean="0"/>
              <a:t>rinis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Powierzchnia </a:t>
            </a:r>
          </a:p>
          <a:p>
            <a:r>
              <a:rPr lang="pl-PL" dirty="0" smtClean="0"/>
              <a:t>Zaludnienie</a:t>
            </a:r>
          </a:p>
          <a:p>
            <a:r>
              <a:rPr lang="pl-PL" dirty="0" smtClean="0"/>
              <a:t>Stolice</a:t>
            </a:r>
          </a:p>
          <a:p>
            <a:r>
              <a:rPr lang="pl-PL" dirty="0" smtClean="0"/>
              <a:t>Flagi</a:t>
            </a:r>
            <a:endParaRPr lang="lt-LT" dirty="0" smtClean="0"/>
          </a:p>
          <a:p>
            <a:r>
              <a:rPr lang="lt-LT" dirty="0" err="1" smtClean="0"/>
              <a:t>Szczyty</a:t>
            </a:r>
            <a:endParaRPr lang="pl-PL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208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  <a:t>Polska </a:t>
            </a:r>
            <a:b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pl-PL" sz="2700" b="1" dirty="0" smtClean="0">
                <a:solidFill>
                  <a:schemeClr val="accent3">
                    <a:lumMod val="50000"/>
                  </a:schemeClr>
                </a:solidFill>
              </a:rPr>
              <a:t>powierzchnia</a:t>
            </a:r>
            <a:endParaRPr lang="lt-LT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56932"/>
            <a:ext cx="5388032" cy="188206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+mj-lt"/>
              </a:rPr>
              <a:t>Powierzchnia Polski liczy 322 575 km</a:t>
            </a:r>
            <a:r>
              <a:rPr lang="pl-PL" baseline="30000" dirty="0" smtClean="0">
                <a:latin typeface="+mj-lt"/>
              </a:rPr>
              <a:t>2</a:t>
            </a:r>
            <a:r>
              <a:rPr lang="pl-PL" dirty="0" smtClean="0">
                <a:latin typeface="+mj-lt"/>
              </a:rPr>
              <a:t>. Obszar lądowy zajmuje 311 889 </a:t>
            </a:r>
            <a:r>
              <a:rPr lang="pl-PL" dirty="0" smtClean="0">
                <a:latin typeface="+mj-lt"/>
              </a:rPr>
              <a:t>km</a:t>
            </a:r>
            <a:r>
              <a:rPr lang="pl-PL" baseline="30000" dirty="0"/>
              <a:t>2</a:t>
            </a:r>
            <a:r>
              <a:rPr lang="pl-PL" dirty="0" smtClean="0">
                <a:latin typeface="+mj-lt"/>
              </a:rPr>
              <a:t>, </a:t>
            </a:r>
            <a:r>
              <a:rPr lang="pl-PL" dirty="0">
                <a:latin typeface="+mj-lt"/>
              </a:rPr>
              <a:t>O</a:t>
            </a:r>
            <a:r>
              <a:rPr lang="pl-PL" dirty="0" smtClean="0">
                <a:latin typeface="+mj-lt"/>
              </a:rPr>
              <a:t>bszar </a:t>
            </a:r>
            <a:r>
              <a:rPr lang="pl-PL" dirty="0" smtClean="0">
                <a:latin typeface="+mj-lt"/>
              </a:rPr>
              <a:t>wód wewnętrznych 2004 </a:t>
            </a:r>
            <a:r>
              <a:rPr lang="pl-PL" dirty="0" smtClean="0">
                <a:latin typeface="+mj-lt"/>
              </a:rPr>
              <a:t>km</a:t>
            </a:r>
            <a:r>
              <a:rPr lang="pl-PL" baseline="30000" dirty="0"/>
              <a:t>2</a:t>
            </a:r>
            <a:r>
              <a:rPr lang="pl-PL" dirty="0" smtClean="0">
                <a:latin typeface="+mj-lt"/>
              </a:rPr>
              <a:t>. Morze terytorialne </a:t>
            </a:r>
            <a:r>
              <a:rPr lang="pl-PL" dirty="0" smtClean="0">
                <a:latin typeface="+mj-lt"/>
              </a:rPr>
              <a:t>8626 </a:t>
            </a:r>
            <a:r>
              <a:rPr lang="pl-PL" dirty="0" smtClean="0">
                <a:latin typeface="+mj-lt"/>
              </a:rPr>
              <a:t>km</a:t>
            </a:r>
            <a:r>
              <a:rPr lang="pl-PL" baseline="30000" dirty="0"/>
              <a:t>2</a:t>
            </a:r>
            <a:r>
              <a:rPr lang="pl-PL" dirty="0" smtClean="0">
                <a:latin typeface="+mj-lt"/>
              </a:rPr>
              <a:t>.</a:t>
            </a:r>
            <a:endParaRPr lang="lt-LT" dirty="0">
              <a:latin typeface="+mj-lt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37" y="2556932"/>
            <a:ext cx="2829532" cy="34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Lietuvos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/>
              <a:t>p</a:t>
            </a:r>
            <a:r>
              <a:rPr lang="pl-PL" dirty="0" err="1" smtClean="0"/>
              <a:t>lotas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Lietuvos</a:t>
            </a:r>
            <a:r>
              <a:rPr lang="pl-PL" dirty="0" smtClean="0"/>
              <a:t> </a:t>
            </a:r>
            <a:r>
              <a:rPr lang="pl-PL" dirty="0" err="1" smtClean="0"/>
              <a:t>plotas</a:t>
            </a:r>
            <a:r>
              <a:rPr lang="pl-PL" dirty="0" smtClean="0"/>
              <a:t> </a:t>
            </a:r>
            <a:r>
              <a:rPr lang="pl-PL" dirty="0" err="1" smtClean="0"/>
              <a:t>skai</a:t>
            </a:r>
            <a:r>
              <a:rPr lang="lt-LT" dirty="0" smtClean="0"/>
              <a:t>čiuoja 65 300 </a:t>
            </a:r>
            <a:r>
              <a:rPr lang="lt-LT" dirty="0" smtClean="0"/>
              <a:t>km</a:t>
            </a:r>
            <a:r>
              <a:rPr lang="pl-PL" baseline="30000" dirty="0"/>
              <a:t>2</a:t>
            </a:r>
            <a:r>
              <a:rPr lang="lt-LT" dirty="0" smtClean="0"/>
              <a:t>. </a:t>
            </a:r>
            <a:endParaRPr lang="lt-LT" dirty="0" smtClean="0"/>
          </a:p>
          <a:p>
            <a:r>
              <a:rPr lang="lt-LT" dirty="0" smtClean="0"/>
              <a:t>Vandens skaičiuoja 1,98</a:t>
            </a:r>
            <a:r>
              <a:rPr lang="en-US" dirty="0" smtClean="0"/>
              <a:t>%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40" y="2654133"/>
            <a:ext cx="4123216" cy="31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Polska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err="1" smtClean="0"/>
              <a:t>zaludnienie</a:t>
            </a:r>
            <a:endParaRPr lang="lt-LT" sz="31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56932"/>
            <a:ext cx="4839392" cy="1654850"/>
          </a:xfrm>
        </p:spPr>
        <p:txBody>
          <a:bodyPr/>
          <a:lstStyle/>
          <a:p>
            <a:r>
              <a:rPr lang="en-US" dirty="0" err="1" smtClean="0"/>
              <a:t>Obecnie</a:t>
            </a:r>
            <a:r>
              <a:rPr lang="en-US" dirty="0" smtClean="0"/>
              <a:t> w </a:t>
            </a:r>
            <a:r>
              <a:rPr lang="en-US" dirty="0" err="1" smtClean="0"/>
              <a:t>Polsce</a:t>
            </a:r>
            <a:r>
              <a:rPr lang="en-US" dirty="0" smtClean="0"/>
              <a:t> jest 37 767 </a:t>
            </a:r>
            <a:r>
              <a:rPr lang="en-US" dirty="0" err="1" smtClean="0"/>
              <a:t>mln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pl-PL" dirty="0" err="1" smtClean="0"/>
              <a:t>ób</a:t>
            </a:r>
            <a:r>
              <a:rPr lang="pl-PL" dirty="0" smtClean="0"/>
              <a:t>, w tym około  5846 </a:t>
            </a:r>
            <a:r>
              <a:rPr lang="pl-PL" dirty="0" smtClean="0"/>
              <a:t>osób narodowości litewskiej. Zamieszkują oni głównie tereny na </a:t>
            </a:r>
            <a:r>
              <a:rPr lang="pl-PL" dirty="0" smtClean="0"/>
              <a:t>Podlasiu.</a:t>
            </a:r>
            <a:endParaRPr lang="lt-LT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879" y="2982575"/>
            <a:ext cx="4593719" cy="24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3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Lietuvos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gyventojai</a:t>
            </a:r>
            <a:r>
              <a:rPr lang="pl-PL" dirty="0" smtClean="0"/>
              <a:t/>
            </a:r>
            <a:br>
              <a:rPr lang="pl-PL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56932"/>
            <a:ext cx="5221777" cy="3318936"/>
          </a:xfrm>
        </p:spPr>
        <p:txBody>
          <a:bodyPr/>
          <a:lstStyle/>
          <a:p>
            <a:r>
              <a:rPr lang="lt-LT" dirty="0" smtClean="0"/>
              <a:t>Šio metu gyventojų skaičius Lietuvoje 2,860 mln.</a:t>
            </a:r>
          </a:p>
          <a:p>
            <a:r>
              <a:rPr lang="lt-LT" dirty="0" smtClean="0"/>
              <a:t>Lietuvoje yra apie 200 317 tūkstančiai žmonių lenkų kilmės. Gyvena Vilniuje.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78" y="2780880"/>
            <a:ext cx="4438996" cy="28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Polska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sz="3600" dirty="0" err="1" smtClean="0"/>
              <a:t>stolica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56932"/>
            <a:ext cx="4754417" cy="3318936"/>
          </a:xfrm>
        </p:spPr>
        <p:txBody>
          <a:bodyPr/>
          <a:lstStyle/>
          <a:p>
            <a:r>
              <a:rPr lang="lt-LT" dirty="0" err="1" smtClean="0"/>
              <a:t>Stolic</a:t>
            </a:r>
            <a:r>
              <a:rPr lang="pl-PL" dirty="0" smtClean="0"/>
              <a:t>ą Polski jest Warszawa. Znajduje się </a:t>
            </a:r>
            <a:r>
              <a:rPr lang="pl-PL" dirty="0" smtClean="0"/>
              <a:t>w </a:t>
            </a:r>
            <a:r>
              <a:rPr lang="pl-PL" dirty="0" smtClean="0"/>
              <a:t>środkowo-wschodniej części Polski. Zajmuje 517,2 km</a:t>
            </a:r>
            <a:r>
              <a:rPr lang="pl-PL" baseline="30000" dirty="0" smtClean="0"/>
              <a:t>2</a:t>
            </a:r>
            <a:r>
              <a:rPr lang="pl-PL" dirty="0" smtClean="0"/>
              <a:t> całego kraju. </a:t>
            </a:r>
            <a:r>
              <a:rPr lang="pl-PL" dirty="0" smtClean="0"/>
              <a:t>              Znajdują </a:t>
            </a:r>
            <a:r>
              <a:rPr lang="pl-PL" dirty="0" smtClean="0"/>
              <a:t>się w niej najpiękniejsze zabytki </a:t>
            </a:r>
            <a:r>
              <a:rPr lang="pl-PL" dirty="0" smtClean="0"/>
              <a:t>np</a:t>
            </a:r>
            <a:r>
              <a:rPr lang="pl-PL" dirty="0" smtClean="0"/>
              <a:t>. Łazienki Królewskie </a:t>
            </a:r>
            <a:r>
              <a:rPr lang="pl-PL" dirty="0" smtClean="0"/>
              <a:t>             i Zamek Królewski.</a:t>
            </a:r>
            <a:endParaRPr lang="lt-LT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145" y="2905787"/>
            <a:ext cx="5134646" cy="25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7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Lietuvos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sostin</a:t>
            </a:r>
            <a:r>
              <a:rPr lang="lt-LT" dirty="0" smtClean="0"/>
              <a:t>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56932"/>
            <a:ext cx="5005646" cy="3318936"/>
          </a:xfrm>
        </p:spPr>
        <p:txBody>
          <a:bodyPr/>
          <a:lstStyle/>
          <a:p>
            <a:r>
              <a:rPr lang="lt-LT" dirty="0" smtClean="0"/>
              <a:t>Lietuvos sostinė yra Vilnius, esantį Lietuvos ežerynuose prie </a:t>
            </a:r>
            <a:r>
              <a:rPr lang="lt-LT" dirty="0" err="1" smtClean="0"/>
              <a:t>Wilejkos</a:t>
            </a:r>
            <a:r>
              <a:rPr lang="lt-LT" dirty="0" smtClean="0"/>
              <a:t> upės žiočių iki Vilijos upės.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49" y="2558570"/>
            <a:ext cx="4972063" cy="33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8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Polska</a:t>
            </a:r>
            <a:br>
              <a:rPr lang="pl-PL" dirty="0" smtClean="0"/>
            </a:br>
            <a:r>
              <a:rPr lang="pl-PL" sz="2200" dirty="0" smtClean="0"/>
              <a:t>flaga</a:t>
            </a:r>
            <a:endParaRPr lang="lt-LT" sz="2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1" y="2556932"/>
            <a:ext cx="5745479" cy="3318936"/>
          </a:xfrm>
        </p:spPr>
        <p:txBody>
          <a:bodyPr/>
          <a:lstStyle/>
          <a:p>
            <a:r>
              <a:rPr lang="pl-PL" dirty="0" smtClean="0"/>
              <a:t>Biel na fladze Polski symbolizuje wodę, czystość i niepokalanie. Czerwień natomiast symbolizuje ogień i krew, oznacza </a:t>
            </a:r>
            <a:r>
              <a:rPr lang="pl-PL" dirty="0" smtClean="0"/>
              <a:t>odwagę             </a:t>
            </a:r>
            <a:r>
              <a:rPr lang="pl-PL" dirty="0" smtClean="0"/>
              <a:t>i waleczność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17" y="2902989"/>
            <a:ext cx="3646515" cy="26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2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255</Words>
  <Application>Microsoft Office PowerPoint</Application>
  <PresentationFormat>Panoramiczny</PresentationFormat>
  <Paragraphs>34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Berlin Sans FB Demi</vt:lpstr>
      <vt:lpstr>Garamond</vt:lpstr>
      <vt:lpstr>Wingdings</vt:lpstr>
      <vt:lpstr>Gamtinė</vt:lpstr>
      <vt:lpstr>Podobieństwa i różnice w geografii międ                         Geografia Litwy i Polski  Lietuvos ir Lenkijos geografija</vt:lpstr>
      <vt:lpstr>Spis treści Tūrinis</vt:lpstr>
      <vt:lpstr>Polska  powierzchnia</vt:lpstr>
      <vt:lpstr>Lietuvos  plotas</vt:lpstr>
      <vt:lpstr>Polska  zaludnienie</vt:lpstr>
      <vt:lpstr>Lietuvos gyventojai </vt:lpstr>
      <vt:lpstr>Polska  stolica</vt:lpstr>
      <vt:lpstr>Lietuvos  sostinė</vt:lpstr>
      <vt:lpstr>Polska flaga</vt:lpstr>
      <vt:lpstr>Lietuvos  vėliava</vt:lpstr>
      <vt:lpstr>Polska  szczyt</vt:lpstr>
      <vt:lpstr>Lietuvos Viršūnė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Podobieństwa i różnice w geografii między Polską a Litwą</dc:title>
  <dc:creator>Mokykla</dc:creator>
  <cp:lastModifiedBy>berserker</cp:lastModifiedBy>
  <cp:revision>8</cp:revision>
  <dcterms:created xsi:type="dcterms:W3CDTF">2023-04-21T08:09:30Z</dcterms:created>
  <dcterms:modified xsi:type="dcterms:W3CDTF">2023-04-26T19:01:32Z</dcterms:modified>
</cp:coreProperties>
</file>